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8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9" r:id="rId23"/>
    <p:sldId id="280" r:id="rId24"/>
    <p:sldId id="277" r:id="rId25"/>
    <p:sldId id="278" r:id="rId26"/>
    <p:sldId id="281" r:id="rId27"/>
    <p:sldId id="283" r:id="rId28"/>
    <p:sldId id="284" r:id="rId29"/>
    <p:sldId id="285" r:id="rId30"/>
    <p:sldId id="276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1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BA8FB2C-1D87-48FB-A52B-D07931285193}" type="datetimeFigureOut">
              <a:rPr lang="en-US" smtClean="0"/>
              <a:pPr/>
              <a:t>5/17/2015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4AAC5F0-8F50-453F-9CD1-E052342D67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A8FB2C-1D87-48FB-A52B-D07931285193}" type="datetimeFigureOut">
              <a:rPr lang="en-US" smtClean="0"/>
              <a:pPr/>
              <a:t>5/17/2015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AAC5F0-8F50-453F-9CD1-E052342D67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A8FB2C-1D87-48FB-A52B-D07931285193}" type="datetimeFigureOut">
              <a:rPr lang="en-US" smtClean="0"/>
              <a:pPr/>
              <a:t>5/17/2015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AAC5F0-8F50-453F-9CD1-E052342D67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7BAB46-3B50-4CD5-A633-681E710320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9AD642-55AE-4E80-8946-25BC9EA3F5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A8FB2C-1D87-48FB-A52B-D07931285193}" type="datetimeFigureOut">
              <a:rPr lang="en-US" smtClean="0"/>
              <a:pPr/>
              <a:t>5/17/2015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AAC5F0-8F50-453F-9CD1-E052342D671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A8FB2C-1D87-48FB-A52B-D07931285193}" type="datetimeFigureOut">
              <a:rPr lang="en-US" smtClean="0"/>
              <a:pPr/>
              <a:t>5/17/2015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AAC5F0-8F50-453F-9CD1-E052342D671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A8FB2C-1D87-48FB-A52B-D07931285193}" type="datetimeFigureOut">
              <a:rPr lang="en-US" smtClean="0"/>
              <a:pPr/>
              <a:t>5/17/2015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AAC5F0-8F50-453F-9CD1-E052342D671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A8FB2C-1D87-48FB-A52B-D07931285193}" type="datetimeFigureOut">
              <a:rPr lang="en-US" smtClean="0"/>
              <a:pPr/>
              <a:t>5/17/2015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AAC5F0-8F50-453F-9CD1-E052342D67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A8FB2C-1D87-48FB-A52B-D07931285193}" type="datetimeFigureOut">
              <a:rPr lang="en-US" smtClean="0"/>
              <a:pPr/>
              <a:t>5/17/2015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AAC5F0-8F50-453F-9CD1-E052342D671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A8FB2C-1D87-48FB-A52B-D07931285193}" type="datetimeFigureOut">
              <a:rPr lang="en-US" smtClean="0"/>
              <a:pPr/>
              <a:t>5/17/2015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AAC5F0-8F50-453F-9CD1-E052342D67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BA8FB2C-1D87-48FB-A52B-D07931285193}" type="datetimeFigureOut">
              <a:rPr lang="en-US" smtClean="0"/>
              <a:pPr/>
              <a:t>5/17/2015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AAC5F0-8F50-453F-9CD1-E052342D67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BA8FB2C-1D87-48FB-A52B-D07931285193}" type="datetimeFigureOut">
              <a:rPr lang="en-US" smtClean="0"/>
              <a:pPr/>
              <a:t>5/17/2015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4AAC5F0-8F50-453F-9CD1-E052342D671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5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BA8FB2C-1D87-48FB-A52B-D07931285193}" type="datetimeFigureOut">
              <a:rPr lang="en-US" smtClean="0"/>
              <a:pPr/>
              <a:t>5/17/2015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4AAC5F0-8F50-453F-9CD1-E052342D671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87271"/>
            <a:ext cx="7772400" cy="1829761"/>
          </a:xfrm>
        </p:spPr>
        <p:txBody>
          <a:bodyPr>
            <a:normAutofit fontScale="90000"/>
          </a:bodyPr>
          <a:lstStyle/>
          <a:p>
            <a:pPr algn="ctr"/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ФАКУЛТЕТ МЕДИЦИНСКИХ НАУКА</a:t>
            </a:r>
            <a:br>
              <a:rPr lang="sr-Cyrl-RS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УНИВЕРЗИТЕТ У КРАГУЈЕВЦУ</a:t>
            </a:r>
            <a:br>
              <a:rPr lang="sr-Cyrl-RS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sr-Cyrl-RS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УРГЕНТНА СТАЊА У СТОМАТОЛОГИЈИ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sr-Cyrl-RS" dirty="0" smtClean="0">
                <a:latin typeface="Times New Roman" pitchFamily="18" charset="0"/>
                <a:cs typeface="Times New Roman" pitchFamily="18" charset="0"/>
              </a:rPr>
            </a:b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Болна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стања у орофацијалној регији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741464"/>
            <a:ext cx="7772400" cy="1199704"/>
          </a:xfrm>
        </p:spPr>
        <p:txBody>
          <a:bodyPr>
            <a:normAutofit lnSpcReduction="10000"/>
          </a:bodyPr>
          <a:lstStyle/>
          <a:p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14. НЕДЕЉА НАСТАВЕ</a:t>
            </a:r>
          </a:p>
          <a:p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Доц. др Слободан Лончаревић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b="0" u="sng" dirty="0" err="1" smtClean="0">
                <a:latin typeface="Times New Roman" pitchFamily="18" charset="0"/>
                <a:cs typeface="Times New Roman" pitchFamily="18" charset="0"/>
              </a:rPr>
              <a:t>Постављање</a:t>
            </a:r>
            <a:r>
              <a:rPr lang="en-US" sz="4000" b="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0" u="sng" dirty="0" err="1" smtClean="0">
                <a:latin typeface="Times New Roman" pitchFamily="18" charset="0"/>
                <a:cs typeface="Times New Roman" pitchFamily="18" charset="0"/>
              </a:rPr>
              <a:t>дијагнозе</a:t>
            </a:r>
            <a:endParaRPr lang="en-US" sz="4000" b="0" u="sng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371600"/>
            <a:ext cx="8153400" cy="51816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Подаци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добијени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болесника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Подаци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добијени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питања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испитивача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Подаци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добијени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упитника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о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болу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Узимање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анамнезе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постављање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хипотезе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о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каквој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врсти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бола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ради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шта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му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узрок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en-US" sz="2800" b="1" dirty="0" err="1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Ретке</a:t>
            </a:r>
            <a:r>
              <a:rPr lang="en-US" sz="28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манифестације</a:t>
            </a:r>
            <a:r>
              <a:rPr lang="en-US" sz="28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уобичајених</a:t>
            </a:r>
            <a:r>
              <a:rPr lang="en-US" sz="28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болести</a:t>
            </a:r>
            <a:r>
              <a:rPr lang="en-US" sz="28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b="1" dirty="0" err="1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пуно</a:t>
            </a:r>
            <a:r>
              <a:rPr lang="en-US" sz="28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sz="28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чешће</a:t>
            </a:r>
            <a:r>
              <a:rPr lang="en-US" sz="28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него</a:t>
            </a:r>
            <a:r>
              <a:rPr lang="en-US" sz="28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уобичајене</a:t>
            </a:r>
            <a:r>
              <a:rPr lang="en-US" sz="28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презентације</a:t>
            </a:r>
            <a:r>
              <a:rPr lang="en-US" sz="28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ретких</a:t>
            </a:r>
            <a:r>
              <a:rPr lang="en-US" sz="28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болести</a:t>
            </a:r>
            <a:r>
              <a:rPr lang="en-US" sz="28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z="2800" dirty="0" smtClean="0">
              <a:solidFill>
                <a:schemeClr val="hlink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51" name="Rectangle 7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3200" b="0" u="sng" smtClean="0">
                <a:latin typeface="Arial" charset="0"/>
              </a:rPr>
              <a:t>Узимање анамнестичких података о болу</a:t>
            </a:r>
          </a:p>
        </p:txBody>
      </p:sp>
      <p:sp>
        <p:nvSpPr>
          <p:cNvPr id="57352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8458200" cy="5486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endParaRPr lang="en-US" sz="2000" b="1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Настанак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постоји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ли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податак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о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трауми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sz="2000" b="1" dirty="0" err="1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Када</a:t>
            </a:r>
            <a:r>
              <a:rPr lang="en-US" sz="20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000" b="1" dirty="0" err="1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како</a:t>
            </a:r>
            <a:r>
              <a:rPr lang="en-US" sz="20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0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бол</a:t>
            </a:r>
            <a:r>
              <a:rPr lang="en-US" sz="20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јавља</a:t>
            </a:r>
            <a:r>
              <a:rPr lang="en-US" sz="20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Локализација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sz="2000" b="1" dirty="0" err="1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Где</a:t>
            </a:r>
            <a:r>
              <a:rPr lang="en-US" sz="20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0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бол</a:t>
            </a:r>
            <a:r>
              <a:rPr lang="en-US" sz="20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локализован</a:t>
            </a:r>
            <a:r>
              <a:rPr lang="en-US" sz="20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0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површини</a:t>
            </a:r>
            <a:r>
              <a:rPr lang="en-US" sz="20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2000" b="1" dirty="0" err="1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дубље</a:t>
            </a:r>
            <a:r>
              <a:rPr lang="en-US" sz="20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Јачина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-  </a:t>
            </a:r>
            <a:r>
              <a:rPr lang="en-US" sz="2000" b="1" dirty="0" err="1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Колико</a:t>
            </a:r>
            <a:r>
              <a:rPr lang="en-US" sz="20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0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бол</a:t>
            </a:r>
            <a:r>
              <a:rPr lang="en-US" sz="20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јак</a:t>
            </a:r>
            <a:r>
              <a:rPr lang="en-US" sz="20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Карактеристике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sz="2000" b="1" dirty="0" err="1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Опишите</a:t>
            </a:r>
            <a:r>
              <a:rPr lang="en-US" sz="20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бол</a:t>
            </a:r>
            <a:r>
              <a:rPr lang="en-US" sz="20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Временска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дистрибуција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sz="2000" b="1" dirty="0" err="1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Колико</a:t>
            </a:r>
            <a:r>
              <a:rPr lang="en-US" sz="20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бол</a:t>
            </a:r>
            <a:r>
              <a:rPr lang="en-US" sz="20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траје</a:t>
            </a:r>
            <a:r>
              <a:rPr lang="en-US" sz="20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Компоненета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нелагодности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-  </a:t>
            </a:r>
            <a:r>
              <a:rPr lang="en-US" sz="2000" b="1" dirty="0" err="1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Колико</a:t>
            </a:r>
            <a:r>
              <a:rPr lang="en-US" sz="20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0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неугодан</a:t>
            </a:r>
            <a:r>
              <a:rPr lang="en-US" sz="20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бол</a:t>
            </a:r>
            <a:r>
              <a:rPr lang="en-US" sz="20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Придружени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симптоми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-  </a:t>
            </a:r>
            <a:r>
              <a:rPr lang="en-US" sz="2000" b="1" dirty="0" err="1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Несаница</a:t>
            </a:r>
            <a:r>
              <a:rPr lang="en-US" sz="20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b="1" dirty="0" err="1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трњење</a:t>
            </a:r>
            <a:r>
              <a:rPr lang="en-US" sz="20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b="1" dirty="0" err="1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моторички</a:t>
            </a:r>
            <a:r>
              <a:rPr lang="en-US" sz="20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20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сензорни</a:t>
            </a:r>
            <a:r>
              <a:rPr lang="en-US" sz="20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испад</a:t>
            </a:r>
            <a:r>
              <a:rPr lang="en-US" sz="20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Психолошки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фактори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-  </a:t>
            </a:r>
            <a:r>
              <a:rPr lang="en-US" sz="2000" b="1" dirty="0" err="1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Постоји</a:t>
            </a:r>
            <a:r>
              <a:rPr lang="en-US" sz="20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ли</a:t>
            </a:r>
            <a:r>
              <a:rPr lang="en-US" sz="20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анксизност</a:t>
            </a:r>
            <a:r>
              <a:rPr lang="en-US" sz="20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2000" b="1" dirty="0" err="1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депресија</a:t>
            </a:r>
            <a:r>
              <a:rPr lang="en-US" sz="20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?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Фактори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бол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појачавају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sz="2000" b="1" dirty="0" err="1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Шта</a:t>
            </a:r>
            <a:r>
              <a:rPr lang="en-US" sz="20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погоршава</a:t>
            </a:r>
            <a:r>
              <a:rPr lang="en-US" sz="20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бол</a:t>
            </a:r>
            <a:r>
              <a:rPr lang="en-US" sz="20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?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Фактори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бол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ублажавају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sz="2000" b="1" dirty="0" err="1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Шта</a:t>
            </a:r>
            <a:r>
              <a:rPr lang="en-US" sz="20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умањује</a:t>
            </a:r>
            <a:r>
              <a:rPr lang="en-US" sz="20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бол</a:t>
            </a:r>
            <a:r>
              <a:rPr lang="en-US" sz="20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?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Утицај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свакодневно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функционисање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-  </a:t>
            </a:r>
            <a:r>
              <a:rPr lang="en-US" sz="2000" b="1" dirty="0" err="1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sz="20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ли</a:t>
            </a:r>
            <a:r>
              <a:rPr lang="en-US" sz="20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000" b="1" dirty="0" err="1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колико</a:t>
            </a:r>
            <a:r>
              <a:rPr lang="en-US" sz="20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болесник</a:t>
            </a:r>
            <a:r>
              <a:rPr lang="en-US" sz="20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функционише</a:t>
            </a:r>
            <a:r>
              <a:rPr lang="en-US" sz="20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?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Одговор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терапију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sz="2000" b="1" dirty="0" err="1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Какав</a:t>
            </a:r>
            <a:r>
              <a:rPr lang="en-US" sz="20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0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био</a:t>
            </a:r>
            <a:r>
              <a:rPr lang="en-US" sz="20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утицај</a:t>
            </a:r>
            <a:r>
              <a:rPr lang="en-US" sz="20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лекова</a:t>
            </a:r>
            <a:r>
              <a:rPr lang="en-US" sz="20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sz="20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сада</a:t>
            </a:r>
            <a:r>
              <a:rPr lang="en-US" sz="20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?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Навике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sz="2000" b="1" dirty="0" err="1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Пушење</a:t>
            </a:r>
            <a:r>
              <a:rPr lang="en-US" sz="20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b="1" dirty="0" err="1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алкохол</a:t>
            </a:r>
            <a:r>
              <a:rPr lang="en-US" sz="20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b="1" dirty="0" err="1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психоактивна</a:t>
            </a:r>
            <a:r>
              <a:rPr lang="en-US" sz="20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средства</a:t>
            </a:r>
            <a:r>
              <a:rPr lang="en-US" sz="20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?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Како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болесник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носи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с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болом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sz="2000" b="1" dirty="0" err="1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Како</a:t>
            </a:r>
            <a:r>
              <a:rPr lang="en-US" sz="20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0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носите</a:t>
            </a:r>
            <a:r>
              <a:rPr lang="en-US" sz="20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с </a:t>
            </a:r>
            <a:r>
              <a:rPr lang="en-US" sz="2000" b="1" dirty="0" err="1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болом</a:t>
            </a:r>
            <a:r>
              <a:rPr lang="en-US" sz="20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?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sz="2000" dirty="0" smtClean="0">
              <a:solidFill>
                <a:srgbClr val="CC00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u="sng" dirty="0" smtClean="0">
                <a:latin typeface="Times New Roman" pitchFamily="18" charset="0"/>
                <a:cs typeface="Times New Roman" pitchFamily="18" charset="0"/>
              </a:rPr>
              <a:t>ДИЈАГНОЗА ОРОФАЦИЈАЛНОГ БОЛА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00200"/>
            <a:ext cx="8077200" cy="4343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z="2800" b="1" dirty="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Детаљан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неуролошки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преглед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Нотирање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бола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сензорних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поремећаја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Неурофизиолошки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преглед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  (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sr-Latn-RS" sz="2800" b="1" dirty="0" smtClean="0">
                <a:latin typeface="Times New Roman" pitchFamily="18" charset="0"/>
                <a:cs typeface="Times New Roman" pitchFamily="18" charset="0"/>
              </a:rPr>
              <a:t>MNG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ноцицептивни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рефлекси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микронеурографија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Latn-RS" sz="2800" b="1" dirty="0" smtClean="0">
                <a:latin typeface="Times New Roman" pitchFamily="18" charset="0"/>
                <a:cs typeface="Times New Roman" pitchFamily="18" charset="0"/>
              </a:rPr>
              <a:t>BLINK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Методе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сликовног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приказа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sr-Latn-RS" sz="2800" b="1" dirty="0" smtClean="0">
                <a:latin typeface="Times New Roman" pitchFamily="18" charset="0"/>
                <a:cs typeface="Times New Roman" pitchFamily="18" charset="0"/>
              </a:rPr>
              <a:t>CT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, М</a:t>
            </a:r>
            <a:r>
              <a:rPr lang="sr-Latn-RS" sz="2800" b="1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Latn-RS" sz="2800" b="1" dirty="0" smtClean="0">
                <a:latin typeface="Times New Roman" pitchFamily="18" charset="0"/>
                <a:cs typeface="Times New Roman" pitchFamily="18" charset="0"/>
              </a:rPr>
              <a:t>PET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z="2800" dirty="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4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3200" b="0" u="sng" dirty="0" err="1" smtClean="0">
                <a:latin typeface="Times New Roman" pitchFamily="18" charset="0"/>
                <a:cs typeface="Times New Roman" pitchFamily="18" charset="0"/>
              </a:rPr>
              <a:t>Процена</a:t>
            </a:r>
            <a:r>
              <a:rPr lang="en-US" sz="3200" b="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0" u="sng" dirty="0" err="1" smtClean="0">
                <a:latin typeface="Times New Roman" pitchFamily="18" charset="0"/>
                <a:cs typeface="Times New Roman" pitchFamily="18" charset="0"/>
              </a:rPr>
              <a:t>бола</a:t>
            </a:r>
            <a:endParaRPr lang="en-US" sz="3200" b="0" u="sng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4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990600"/>
            <a:ext cx="5715000" cy="32766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Локализација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Карактеристике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бола</a:t>
            </a:r>
            <a:endParaRPr lang="en-US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Временски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распон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бола</a:t>
            </a:r>
            <a:endParaRPr lang="en-US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Фактори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утичу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бол</a:t>
            </a:r>
            <a:endParaRPr lang="en-US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Интензитет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бола</a:t>
            </a:r>
            <a:endParaRPr lang="en-US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Мерење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интензитета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бола</a:t>
            </a:r>
            <a:endParaRPr lang="en-US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Визуелне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аналогне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скале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нумеричке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скале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опис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бола</a:t>
            </a:r>
            <a:endParaRPr lang="en-US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Мерење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пре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терапије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и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     30-60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мин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након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оралне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тх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     10-20мин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након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интравенске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тх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,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     15-30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мин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након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субкутане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тх</a:t>
            </a:r>
            <a:endParaRPr lang="en-US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sz="1600" b="1" dirty="0" smtClean="0">
              <a:latin typeface="Arial" charset="0"/>
            </a:endParaRPr>
          </a:p>
        </p:txBody>
      </p:sp>
      <p:pic>
        <p:nvPicPr>
          <p:cNvPr id="27652" name="Picture 9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3400" y="4572000"/>
            <a:ext cx="8229600" cy="20574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defRPr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Хронични болни синдроми у орофацијалној регији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99381"/>
            <a:ext cx="8229600" cy="4525963"/>
          </a:xfrm>
        </p:spPr>
        <p:txBody>
          <a:bodyPr/>
          <a:lstStyle/>
          <a:p>
            <a:pPr>
              <a:defRPr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Главобоље</a:t>
            </a:r>
          </a:p>
          <a:p>
            <a:pPr>
              <a:defRPr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Миофасцијални бол</a:t>
            </a:r>
          </a:p>
          <a:p>
            <a:pPr>
              <a:defRPr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Тепоромандибуларни болни синдром</a:t>
            </a:r>
          </a:p>
          <a:p>
            <a:pPr>
              <a:defRPr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Кранијалне неуралгије</a:t>
            </a:r>
          </a:p>
          <a:p>
            <a:pPr>
              <a:defRPr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Атипични фацијални бол</a:t>
            </a:r>
          </a:p>
          <a:p>
            <a:pPr>
              <a:defRPr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Секундарна болна стања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hr-HR" sz="3200" b="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Главобоље које се могу манифест</a:t>
            </a:r>
            <a:r>
              <a:rPr lang="en-US" sz="3200" b="0" u="sng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ов</a:t>
            </a:r>
            <a:r>
              <a:rPr lang="hr-HR" sz="3200" b="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ати орофацијалн</a:t>
            </a:r>
            <a:r>
              <a:rPr lang="en-US" sz="3200" b="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sz="3200" b="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 бол</a:t>
            </a:r>
            <a:r>
              <a:rPr lang="en-US" sz="3200" b="0" u="sng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ом</a:t>
            </a:r>
            <a:endParaRPr lang="en-US" sz="3200" b="0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332038"/>
            <a:ext cx="8305800" cy="3078162"/>
          </a:xfrm>
        </p:spPr>
        <p:txBody>
          <a:bodyPr/>
          <a:lstStyle/>
          <a:p>
            <a:pPr eaLnBrk="1" hangingPunct="1">
              <a:defRPr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игрена</a:t>
            </a:r>
          </a:p>
          <a:p>
            <a:pPr eaLnBrk="1" hangingPunct="1">
              <a:defRPr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ензи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он</a:t>
            </a: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а главобоља</a:t>
            </a:r>
          </a:p>
          <a:p>
            <a:pPr eaLnBrk="1" hangingPunct="1">
              <a:defRPr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ластер главобоља</a:t>
            </a:r>
          </a:p>
          <a:p>
            <a:pPr eaLnBrk="1" hangingPunct="1">
              <a:defRPr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ароксизимална хемикранија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Секундарне главобоње</a:t>
            </a:r>
            <a:endParaRPr lang="hr-HR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hr-HR" dirty="0" smtClean="0">
              <a:latin typeface="Arial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hr-HR" sz="3600" b="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МИГРЕНА</a:t>
            </a:r>
            <a:endParaRPr lang="en-US" sz="3600" b="0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јаки облик главобоље која се јавља у 16% популације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Ж:М=3:1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траје углавном цели живот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генетска предиспозиција (50-60% оболелих има родитеље који пате од мигрене)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обично се јавља у 30-тим годинама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може се јавити у било које доба дана, али најчешће ујутро и траје 4-72 сата након тога.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унилатерално се јавља у 60%, а увек на истој страни у 20% болесника.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бол је умерен до јако интензив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ан</a:t>
            </a: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, има куцкајућ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 квалитет.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бол се појачава покретима главе или физичком активношћу</a:t>
            </a:r>
            <a:r>
              <a:rPr lang="hr-HR" sz="2000" dirty="0" smtClean="0">
                <a:latin typeface="Arial" charset="0"/>
              </a:rPr>
              <a:t>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Стадијуми</a:t>
            </a:r>
          </a:p>
          <a:p>
            <a:pPr eaLnBrk="1" hangingPunct="1">
              <a:lnSpc>
                <a:spcPct val="80000"/>
              </a:lnSpc>
              <a:buNone/>
              <a:defRPr/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1) аура</a:t>
            </a:r>
          </a:p>
          <a:p>
            <a:pPr eaLnBrk="1" hangingPunct="1">
              <a:lnSpc>
                <a:spcPct val="80000"/>
              </a:lnSpc>
              <a:buNone/>
              <a:defRPr/>
            </a:pP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        2) продром</a:t>
            </a:r>
          </a:p>
          <a:p>
            <a:pPr eaLnBrk="1" hangingPunct="1">
              <a:lnSpc>
                <a:spcPct val="80000"/>
              </a:lnSpc>
              <a:buNone/>
              <a:defRPr/>
            </a:pP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        3) главобоља</a:t>
            </a:r>
          </a:p>
          <a:p>
            <a:pPr eaLnBrk="1" hangingPunct="1">
              <a:lnSpc>
                <a:spcPct val="80000"/>
              </a:lnSpc>
              <a:buNone/>
              <a:defRPr/>
            </a:pP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        4) постдром</a:t>
            </a:r>
          </a:p>
          <a:p>
            <a:pPr>
              <a:lnSpc>
                <a:spcPct val="80000"/>
              </a:lnSpc>
              <a:buNone/>
              <a:defRPr/>
            </a:pPr>
            <a:endParaRPr lang="hr-HR" sz="2000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hr-HR" sz="2000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hr-HR" sz="3600" b="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ТЕНЗИ</a:t>
            </a:r>
            <a:r>
              <a:rPr lang="en-US" sz="3600" b="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ОН</a:t>
            </a:r>
            <a:r>
              <a:rPr lang="sr-Cyrl-RS" sz="3600" b="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hr-HR" sz="3600" b="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ГЛАВОБОЉА</a:t>
            </a:r>
            <a:endParaRPr lang="en-US" sz="3600" b="0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800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туп, непул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ирајућ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бол попут стезања и притиска (неки пацијенти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га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описују као осећај стиснутог завоја око главе или осећај као да носе уску капу)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благи до умерени интензитет, у 90% случајева билатерална и типично захва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а окципитално, паријетално, темпорално и фронтално подручје.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подједнако захва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а оба пола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обично траје 12 сати, али и од 30 минута до 72 сата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јавља се између 20-40 године живота.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до тензи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он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е главобоље може довести и поремећај мишића жвакача (бруксизам или превисоки оклузални контакт)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hr-HR" sz="2400" dirty="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3200" b="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КРАНИЈАЛНЕ НЕУРАЛГИЈЕ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4582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Јединствена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група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неуролошких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болести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захватају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нерве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главе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врата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обележене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а)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краткотрајним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испадима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пробадајућег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бола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сличне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електричном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шоку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дуж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захваћеног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нерва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б)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тригер-зонама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кожи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слузокожи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додир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потенцирају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болне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нападе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ц)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интервалима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без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бола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између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два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напада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рефракторним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периодом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непосредно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након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напада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током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којих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подстакнути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нови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напад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b="0" u="sng" dirty="0" smtClean="0">
                <a:latin typeface="Times New Roman" pitchFamily="18" charset="0"/>
                <a:cs typeface="Times New Roman" pitchFamily="18" charset="0"/>
              </a:rPr>
              <a:t>ТРИГЕМИНАЛНА НЕУРАЛГИЈА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Најчешћа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кранијална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неуралгија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Изнад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50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година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млађих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особа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–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тумор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анеуризма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АВ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малформација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!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Чешће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жена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десној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страни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лица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Најчешће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V2, V3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једна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обе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гране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Изолована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V1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5%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Билатерално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5%,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никада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обе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стране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истовремено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Ујутру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након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буђења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ретко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буди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пацијента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сна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z="2400" dirty="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БОЛ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неугодно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сензоричко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емоционално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искуство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повезано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с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актуелним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потенцијалним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оштећењем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ткива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Осећај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бола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једна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виталних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функција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нервног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система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упозорава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организам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потенцијалну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повреду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z="2400" dirty="0" smtClean="0">
              <a:latin typeface="Arial" charset="0"/>
            </a:endParaRPr>
          </a:p>
        </p:txBody>
      </p:sp>
      <p:sp>
        <p:nvSpPr>
          <p:cNvPr id="61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b="0" u="sng" dirty="0" smtClean="0">
                <a:latin typeface="Times New Roman" pitchFamily="18" charset="0"/>
                <a:cs typeface="Times New Roman" pitchFamily="18" charset="0"/>
              </a:rPr>
              <a:t>БОЛ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b="0" u="sng" dirty="0" smtClean="0">
                <a:solidFill>
                  <a:schemeClr val="tx1"/>
                </a:solidFill>
                <a:latin typeface="Arial" charset="0"/>
              </a:rPr>
              <a:t>ТРИГЕМИНАЛНА НЕУРАЛГИЈА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ИДИОПАТСКА – 90%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СИМПТОМАТСКА – 10%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Притисак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крвног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суда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обично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a.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cerebelli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superior)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нерв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Latn-CS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Демијелинизација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нерва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У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ретким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случајевима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мање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3%), ТН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симптом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мултипле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склерозе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услед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долази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разарања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мијелинске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овојнице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нерва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ТН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ретко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први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симптом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МС,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чешће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појављује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њеним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узнапредовалим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фазама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Latn-CS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Притисак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туморског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ткива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нерв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редак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узрок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sr-Latn-CS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Механичко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оштећење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нерва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узроковано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зубарским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хируршким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захватима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траумом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лица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инфекцијом</a:t>
            </a:r>
            <a:r>
              <a:rPr lang="en-US" sz="2000" dirty="0" smtClean="0">
                <a:latin typeface="Arial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2800" u="sng" dirty="0" smtClean="0">
                <a:latin typeface="Times New Roman" pitchFamily="18" charset="0"/>
                <a:cs typeface="Times New Roman" pitchFamily="18" charset="0"/>
              </a:rPr>
              <a:t>ТЕМПОРОМАНДИБУЛАРНИ БОЛ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Cyrl-CS" sz="2800" u="sng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95400"/>
            <a:ext cx="8534400" cy="5257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Темпоромадибуларни поремећаји дефини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шу</a:t>
            </a: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 се као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група</a:t>
            </a: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 орофацијалних поремећаја с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r-HR" sz="2000" b="1" u="sng" dirty="0" smtClean="0">
                <a:latin typeface="Times New Roman" pitchFamily="18" charset="0"/>
                <a:cs typeface="Times New Roman" pitchFamily="18" charset="0"/>
              </a:rPr>
              <a:t>бол</a:t>
            </a:r>
            <a:r>
              <a:rPr lang="en-US" sz="2000" b="1" u="sng" dirty="0" err="1" smtClean="0">
                <a:latin typeface="Times New Roman" pitchFamily="18" charset="0"/>
                <a:cs typeface="Times New Roman" pitchFamily="18" charset="0"/>
              </a:rPr>
              <a:t>ом</a:t>
            </a:r>
            <a:r>
              <a:rPr lang="hr-HR" sz="20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у преаурикуларном подручју,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виличним</a:t>
            </a: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 зглобовима (ТМЗ-у) или жв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каћим</a:t>
            </a: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 мишићима с ограничењима у распону и девијацијама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покрета</a:t>
            </a: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 доње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вилице</a:t>
            </a: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 те звуковима ТМЗ-а т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ком жвакања.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ТМП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темпоромандибуларин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бол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 је уверљиво најчешћ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 бол у орофацијалном подручју (</a:t>
            </a:r>
            <a:r>
              <a:rPr lang="hr-HR" sz="2000" b="1" dirty="0" smtClean="0">
                <a:latin typeface="Times New Roman" pitchFamily="18" charset="0"/>
                <a:cs typeface="Times New Roman" pitchFamily="18" charset="0"/>
              </a:rPr>
              <a:t>прототип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hr-HR" sz="2000" b="1" dirty="0" smtClean="0">
                <a:latin typeface="Times New Roman" pitchFamily="18" charset="0"/>
                <a:cs typeface="Times New Roman" pitchFamily="18" charset="0"/>
              </a:rPr>
              <a:t>роничног болног синдрома</a:t>
            </a: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)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Узроци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ТМП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траума,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оклузија,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дубоки болни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дражај,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hr-HR" sz="2000" b="1" dirty="0" smtClean="0">
                <a:latin typeface="Times New Roman" pitchFamily="18" charset="0"/>
                <a:cs typeface="Times New Roman" pitchFamily="18" charset="0"/>
              </a:rPr>
              <a:t>парафункци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оналне</a:t>
            </a:r>
            <a:r>
              <a:rPr lang="hr-HR" sz="2000" b="1" dirty="0" smtClean="0">
                <a:latin typeface="Times New Roman" pitchFamily="18" charset="0"/>
                <a:cs typeface="Times New Roman" pitchFamily="18" charset="0"/>
              </a:rPr>
              <a:t> активности </a:t>
            </a: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(лоше навике као што су жвакање жвакаће гуме, жвакање једном страном, стискање зуб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, бруксизам)</a:t>
            </a:r>
            <a:r>
              <a:rPr lang="hr-HR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hr-HR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hr-HR" sz="2000" b="1" dirty="0" smtClean="0">
                <a:latin typeface="Times New Roman" pitchFamily="18" charset="0"/>
                <a:cs typeface="Times New Roman" pitchFamily="18" charset="0"/>
              </a:rPr>
              <a:t>психолошки проблеми повезани с емоционалним стресом и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hr-HR" sz="2000" b="1" dirty="0" smtClean="0">
                <a:latin typeface="Times New Roman" pitchFamily="18" charset="0"/>
                <a:cs typeface="Times New Roman" pitchFamily="18" charset="0"/>
              </a:rPr>
              <a:t>психијатријски поремећаји.</a:t>
            </a:r>
          </a:p>
          <a:p>
            <a:pPr eaLnBrk="1" hangingPunct="1">
              <a:lnSpc>
                <a:spcPct val="90000"/>
              </a:lnSpc>
              <a:defRPr/>
            </a:pPr>
            <a:endParaRPr lang="hr-HR" sz="2000" dirty="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z="2000" dirty="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pPr algn="ctr" eaLnBrk="1" hangingPunct="1"/>
            <a:r>
              <a:rPr lang="sr-Cyrl-C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КОСТЕНОВ СИНДРОМ</a:t>
            </a:r>
            <a:endParaRPr lang="en-US" sz="3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Костенов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синдром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манифестује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sr-Cyrl-C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sr-Cyrl-C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једностране неуралгичне тегобе у слепоочном пределу и поглавини, као и осећај парестезија;</a:t>
            </a:r>
          </a:p>
          <a:p>
            <a:pPr eaLnBrk="1" hangingPunct="1">
              <a:lnSpc>
                <a:spcPct val="80000"/>
              </a:lnSpc>
            </a:pP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ирадирајући болови према језику, врату и грлу са осећајем печења у устима;</a:t>
            </a:r>
          </a:p>
          <a:p>
            <a:pPr eaLnBrk="1" hangingPunct="1">
              <a:lnSpc>
                <a:spcPct val="80000"/>
              </a:lnSpc>
            </a:pP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зујанје у уху, шумови у уху и слабија чујност на то ухо, вртоглавица;</a:t>
            </a:r>
          </a:p>
          <a:p>
            <a:pPr eaLnBrk="1" hangingPunct="1">
              <a:lnSpc>
                <a:spcPct val="80000"/>
              </a:lnSpc>
            </a:pP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болна ограниченост покрета у зглобу са скретањем вилице при отварању уста на болесну страну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sr-Cyrl-CS" sz="2400" b="1" dirty="0" smtClean="0">
              <a:solidFill>
                <a:srgbClr val="000099"/>
              </a:solidFill>
            </a:endParaRPr>
          </a:p>
          <a:p>
            <a:pPr eaLnBrk="1" hangingPunct="1">
              <a:lnSpc>
                <a:spcPct val="80000"/>
              </a:lnSpc>
            </a:pPr>
            <a:endParaRPr lang="en-US" sz="2800" b="1" dirty="0" smtClean="0">
              <a:solidFill>
                <a:srgbClr val="000099"/>
              </a:solidFill>
            </a:endParaRPr>
          </a:p>
        </p:txBody>
      </p:sp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5200" y="4800600"/>
            <a:ext cx="14478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7162800" cy="11430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sr-Cyrl-C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СИМПТОМИ ТЕМПОРОМАНДИБУЛАРНЕ ДИСФУНКЦИЈЕ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79248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Необични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звукови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000" dirty="0" smtClean="0">
                <a:latin typeface="Times New Roman" pitchFamily="18" charset="0"/>
                <a:cs typeface="Times New Roman" pitchFamily="18" charset="0"/>
              </a:rPr>
              <a:t>- ш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кљоцање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пуцкетање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шкрипање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приликом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отварања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уста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честа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појава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људи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дисфункцијом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000" dirty="0" smtClean="0">
                <a:latin typeface="Times New Roman" pitchFamily="18" charset="0"/>
                <a:cs typeface="Times New Roman" pitchFamily="18" charset="0"/>
              </a:rPr>
              <a:t>виличног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зглоба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Истовремено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јавити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бол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Latn-CS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Звукови зглоба се деле у шкљоцање или крепитације. </a:t>
            </a:r>
          </a:p>
          <a:p>
            <a:pPr eaLnBrk="1" hangingPunct="1">
              <a:lnSpc>
                <a:spcPct val="90000"/>
              </a:lnSpc>
            </a:pP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Шкљоцање је један звук кратког трајања који је релативно гласан, док су крепитације мултипли звукови који се описују као шкрипање и који су најчешће описани у остеоартритичних промена на зглобовима.</a:t>
            </a:r>
            <a:endParaRPr lang="sr-Latn-CS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Бол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уху</a:t>
            </a:r>
            <a:r>
              <a:rPr lang="sr-Latn-CS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sv-SE" sz="2000" dirty="0" smtClean="0">
                <a:latin typeface="Times New Roman" pitchFamily="18" charset="0"/>
                <a:cs typeface="Times New Roman" pitchFamily="18" charset="0"/>
              </a:rPr>
              <a:t>Јутарња укоченост и болна осетљивост </a:t>
            </a:r>
            <a:endParaRPr lang="sr-Latn-CS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Отежано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жвакање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Latn-CS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Главобоље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Latn-CS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Latn-CS" sz="2000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граничено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покретање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000" dirty="0" smtClean="0">
                <a:latin typeface="Times New Roman" pitchFamily="18" charset="0"/>
                <a:cs typeface="Times New Roman" pitchFamily="18" charset="0"/>
              </a:rPr>
              <a:t>вилице</a:t>
            </a:r>
          </a:p>
          <a:p>
            <a:pPr eaLnBrk="1" hangingPunct="1">
              <a:lnSpc>
                <a:spcPct val="90000"/>
              </a:lnSpc>
            </a:pPr>
            <a:endParaRPr lang="en-US" sz="2000" dirty="0" smtClean="0">
              <a:solidFill>
                <a:srgbClr val="000099"/>
              </a:solidFill>
            </a:endParaRPr>
          </a:p>
        </p:txBody>
      </p:sp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400" y="4191000"/>
            <a:ext cx="188595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148263"/>
          </a:xfrm>
        </p:spPr>
        <p:txBody>
          <a:bodyPr/>
          <a:lstStyle/>
          <a:p>
            <a:pPr eaLnBrk="1" hangingPunct="1"/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Бол мастикаторних мишића је најчешћи бол неодонтогеног порекла у орофацијалној регији. </a:t>
            </a:r>
          </a:p>
          <a:p>
            <a:pPr eaLnBrk="1" hangingPunct="1"/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МБС уз бол ТМЗ је функционално и симптоматски повезан, а ова два ентитета се називају </a:t>
            </a:r>
            <a:r>
              <a:rPr lang="en-US" sz="2400" b="1" smtClean="0">
                <a:latin typeface="Times New Roman" pitchFamily="18" charset="0"/>
                <a:cs typeface="Times New Roman" pitchFamily="18" charset="0"/>
              </a:rPr>
              <a:t>темпоромандибуларна дисфункција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eaLnBrk="1" hangingPunct="1"/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Бол мишића је слабо локализован, и пацијанти га описују као туп притисак или чупање </a:t>
            </a:r>
          </a:p>
          <a:p>
            <a:pPr eaLnBrk="1" hangingPunct="1"/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Бол је обично благого до умереног интензитета, а појачава се при функцији мишића (нпр. жвакање) или при палпацији.</a:t>
            </a:r>
          </a:p>
          <a:p>
            <a:pPr eaLnBrk="1" hangingPunct="1"/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 Покрети вилице су често ограничени а може постојати неправилности у оклузији зуба или протетских надокнада.</a:t>
            </a:r>
          </a:p>
          <a:p>
            <a:pPr eaLnBrk="1" hangingPunct="1"/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 Бол може да ирадира ка зубима, ТМЗ, уху или оку.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Миофасцијални болни синдром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219200"/>
            <a:ext cx="8305800" cy="5410200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</a:pPr>
            <a:r>
              <a:rPr lang="sr-Cyrl-CS" sz="1800" b="1" smtClean="0">
                <a:latin typeface="Times New Roman" pitchFamily="18" charset="0"/>
                <a:cs typeface="Times New Roman" pitchFamily="18" charset="0"/>
              </a:rPr>
              <a:t>ОБАВЕЗНИ КРИТЕРИЈУМИ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sr-Cyrl-CS" sz="1800" smtClean="0">
                <a:latin typeface="Times New Roman" pitchFamily="18" charset="0"/>
                <a:cs typeface="Times New Roman" pitchFamily="18" charset="0"/>
              </a:rPr>
              <a:t>БОЛ – НАЈМАЊЕ ТРИ МЕСЕЦА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sr-Cyrl-CS" sz="1800" smtClean="0">
                <a:latin typeface="Times New Roman" pitchFamily="18" charset="0"/>
                <a:cs typeface="Times New Roman" pitchFamily="18" charset="0"/>
              </a:rPr>
              <a:t>ОДСУСТВО ТРАУМАТСКИХ ОШТЕЋЕЊА, РЕУМАТСКИХ БОЛЕСТИ, ЕНДОКРИНИХ ПОРЕМЕЋАЈА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endParaRPr lang="sr-Cyrl-CS" sz="180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>
              <a:lnSpc>
                <a:spcPct val="80000"/>
              </a:lnSpc>
            </a:pPr>
            <a:r>
              <a:rPr lang="sr-Cyrl-CS" sz="1800" b="1" smtClean="0">
                <a:latin typeface="Times New Roman" pitchFamily="18" charset="0"/>
                <a:cs typeface="Times New Roman" pitchFamily="18" charset="0"/>
              </a:rPr>
              <a:t>ГЛАВНИ КРИТЕРИЈУМИ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sr-Cyrl-CS" sz="1800" smtClean="0">
                <a:latin typeface="Times New Roman" pitchFamily="18" charset="0"/>
                <a:cs typeface="Times New Roman" pitchFamily="18" charset="0"/>
              </a:rPr>
              <a:t>ПРИСУСТВО ТРИ ИЛИ ВИШЕ ОСЕТЉИВИХ ТАЧАКА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endParaRPr lang="sr-Cyrl-CS" sz="180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>
              <a:lnSpc>
                <a:spcPct val="80000"/>
              </a:lnSpc>
            </a:pPr>
            <a:r>
              <a:rPr lang="sr-Cyrl-CS" sz="1800" b="1" smtClean="0">
                <a:latin typeface="Times New Roman" pitchFamily="18" charset="0"/>
                <a:cs typeface="Times New Roman" pitchFamily="18" charset="0"/>
              </a:rPr>
              <a:t>СПОРЕДНИ КРИТЕРИЈУМИ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sr-Cyrl-CS" sz="1800" smtClean="0">
                <a:latin typeface="Times New Roman" pitchFamily="18" charset="0"/>
                <a:cs typeface="Times New Roman" pitchFamily="18" charset="0"/>
              </a:rPr>
              <a:t>ПРОМЕЊЉИВОСТ СИМПТОМА У ОДНОСУ НА ВРЕМЕНСКЕ ПРИЛИКЕ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sr-Cyrl-CS" sz="1800" smtClean="0">
                <a:latin typeface="Times New Roman" pitchFamily="18" charset="0"/>
                <a:cs typeface="Times New Roman" pitchFamily="18" charset="0"/>
              </a:rPr>
              <a:t>ПРОМЕЊЉИВОСТ СИМПТОМА У ОДНОСУ НА ФИЗИЧКЕ АКТИВНОСТИ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sr-Cyrl-CS" sz="1800" smtClean="0">
                <a:latin typeface="Times New Roman" pitchFamily="18" charset="0"/>
                <a:cs typeface="Times New Roman" pitchFamily="18" charset="0"/>
              </a:rPr>
              <a:t>ЛОШ САН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sr-Cyrl-CS" sz="1800" smtClean="0">
                <a:latin typeface="Times New Roman" pitchFamily="18" charset="0"/>
                <a:cs typeface="Times New Roman" pitchFamily="18" charset="0"/>
              </a:rPr>
              <a:t>ХРОНИЧНА ГЛАВОБОЉА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sr-Cyrl-CS" sz="1800" smtClean="0">
                <a:latin typeface="Times New Roman" pitchFamily="18" charset="0"/>
                <a:cs typeface="Times New Roman" pitchFamily="18" charset="0"/>
              </a:rPr>
              <a:t>ЦРЕВНЕ ИРИТАЦИЈЕ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sr-Cyrl-CS" sz="1800" smtClean="0">
                <a:latin typeface="Times New Roman" pitchFamily="18" charset="0"/>
                <a:cs typeface="Times New Roman" pitchFamily="18" charset="0"/>
              </a:rPr>
              <a:t>СУБЈЕКТИВНА НАДУТОСТ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endParaRPr lang="sr-Cyrl-CS" sz="1800" smtClean="0"/>
          </a:p>
          <a:p>
            <a:pPr marL="609600" indent="-609600" algn="r" eaLnBrk="1" hangingPunct="1">
              <a:lnSpc>
                <a:spcPct val="80000"/>
              </a:lnSpc>
              <a:buFontTx/>
              <a:buNone/>
            </a:pPr>
            <a:r>
              <a:rPr lang="sr-Cyrl-CS" sz="1800" smtClean="0"/>
              <a:t> </a:t>
            </a:r>
            <a:r>
              <a:rPr lang="sr-Cyrl-CS" sz="1800" b="1" smtClean="0">
                <a:latin typeface="Times New Roman" pitchFamily="18" charset="0"/>
                <a:cs typeface="Times New Roman" pitchFamily="18" charset="0"/>
              </a:rPr>
              <a:t>ЗА ПОСТАВЉАЊЕ ДИЈАГНОЗЕ НЕОПХОДНО ЈЕ ДА ПОСТОЈЕ НАЈМАЊЕ ТРИ СПОРЕДНА КРИТЕРИЈУМА</a:t>
            </a:r>
            <a:endParaRPr lang="en-US" sz="1800" b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sr-Cyrl-C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МИОФАСЦИЈАЛНИ БОЛ</a:t>
            </a:r>
            <a:endParaRPr lang="en-US" sz="3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899592" y="260119"/>
            <a:ext cx="7772400" cy="1031486"/>
          </a:xfrm>
        </p:spPr>
        <p:txBody>
          <a:bodyPr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x-none" sz="4000" kern="1200" dirty="0"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Атипични (психогени) бол</a:t>
            </a:r>
            <a:endParaRPr lang="en-US" sz="4000" kern="1200" dirty="0"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2" name="Subtitle 2"/>
          <p:cNvSpPr>
            <a:spLocks noGrp="1"/>
          </p:cNvSpPr>
          <p:nvPr>
            <p:ph type="subTitle" idx="4294967295"/>
          </p:nvPr>
        </p:nvSpPr>
        <p:spPr>
          <a:xfrm>
            <a:off x="468313" y="1628775"/>
            <a:ext cx="8280400" cy="4824413"/>
          </a:xfrm>
        </p:spPr>
        <p:txBody>
          <a:bodyPr lIns="0" rIns="18288"/>
          <a:lstStyle/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Међународно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друштво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проучавање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главобоља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критеријуми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дијагностику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перзистентног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идипатског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орофацијалног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бола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 eaLnBrk="1" hangingPunct="1">
              <a:buFont typeface="Arial" charset="0"/>
              <a:buChar char="•"/>
              <a:defRPr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бол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пределу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лица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перзистира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током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читавог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дана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buFont typeface="Arial" charset="0"/>
              <a:buChar char="•"/>
              <a:defRPr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бол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нејасно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локализован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обично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захвата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једну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страну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лица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buFont typeface="Arial" charset="0"/>
              <a:buChar char="•"/>
              <a:defRPr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бол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није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удружен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губитком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осећаја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buFont typeface="Arial" charset="0"/>
              <a:buChar char="•"/>
              <a:defRPr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дијагностичким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средствима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становити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неко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друго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обољење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buFont typeface="Wingdings" pitchFamily="2" charset="2"/>
              <a:buNone/>
              <a:defRPr/>
            </a:pPr>
            <a:endParaRPr lang="en-US" sz="2400" b="1" dirty="0" smtClean="0">
              <a:solidFill>
                <a:srgbClr val="FFFF00"/>
              </a:solidFill>
              <a:latin typeface="Arial" charset="0"/>
            </a:endParaRPr>
          </a:p>
          <a:p>
            <a:pPr marL="0" indent="0" algn="just" eaLnBrk="1" hangingPunct="1">
              <a:buFont typeface="Wingdings" pitchFamily="2" charset="2"/>
              <a:buNone/>
              <a:defRPr/>
            </a:pPr>
            <a:endParaRPr lang="en-US" sz="2400" b="1" dirty="0" smtClean="0">
              <a:solidFill>
                <a:srgbClr val="FFFF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 idx="4294967295"/>
          </p:nvPr>
        </p:nvSpPr>
        <p:spPr>
          <a:xfrm>
            <a:off x="468313" y="260350"/>
            <a:ext cx="8229600" cy="865188"/>
          </a:xfrm>
        </p:spPr>
        <p:txBody>
          <a:bodyPr lIns="0" rIns="0" bIns="0" anchor="b">
            <a:normAutofit fontScale="90000"/>
          </a:bodyPr>
          <a:lstStyle/>
          <a:p>
            <a:pPr eaLnBrk="1" hangingPunct="1">
              <a:defRPr/>
            </a:pPr>
            <a:r>
              <a:rPr lang="en-US" sz="3500" smtClean="0">
                <a:latin typeface="Arial" charset="0"/>
                <a:cs typeface="Times New Roman" pitchFamily="18" charset="0"/>
              </a:rPr>
              <a:t>Атипични (психогени) фацијални бол</a:t>
            </a:r>
          </a:p>
        </p:txBody>
      </p:sp>
      <p:sp>
        <p:nvSpPr>
          <p:cNvPr id="22530" name="Content Placeholder 2"/>
          <p:cNvSpPr>
            <a:spLocks noGrp="1"/>
          </p:cNvSpPr>
          <p:nvPr>
            <p:ph idx="4294967295"/>
          </p:nvPr>
        </p:nvSpPr>
        <p:spPr>
          <a:xfrm>
            <a:off x="468313" y="1052513"/>
            <a:ext cx="8229600" cy="5327650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  <a:defRPr/>
            </a:pPr>
            <a:endParaRPr lang="sr-Cyrl-CS" sz="2400" dirty="0" smtClean="0">
              <a:latin typeface="Arial" charset="0"/>
            </a:endParaRPr>
          </a:p>
          <a:p>
            <a:pPr eaLnBrk="1" hangingPunct="1">
              <a:defRPr/>
            </a:pPr>
            <a:r>
              <a:rPr lang="en-US" sz="2400" b="1" dirty="0" err="1" smtClean="0">
                <a:latin typeface="Arial" charset="0"/>
              </a:rPr>
              <a:t>Идиопатски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бол</a:t>
            </a:r>
            <a:r>
              <a:rPr lang="en-US" sz="2400" b="1" dirty="0" smtClean="0">
                <a:latin typeface="Arial" charset="0"/>
              </a:rPr>
              <a:t> у </a:t>
            </a:r>
            <a:r>
              <a:rPr lang="en-US" sz="2400" b="1" dirty="0" err="1" smtClean="0">
                <a:latin typeface="Arial" charset="0"/>
              </a:rPr>
              <a:t>пределу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лица</a:t>
            </a:r>
            <a:r>
              <a:rPr lang="en-US" sz="2400" b="1" dirty="0" smtClean="0">
                <a:latin typeface="Arial" charset="0"/>
              </a:rPr>
              <a:t>, </a:t>
            </a:r>
            <a:r>
              <a:rPr lang="en-US" sz="2400" b="1" dirty="0" err="1" smtClean="0">
                <a:latin typeface="Arial" charset="0"/>
              </a:rPr>
              <a:t>континуираног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тока</a:t>
            </a:r>
            <a:r>
              <a:rPr lang="en-US" sz="2400" b="1" dirty="0" smtClean="0">
                <a:latin typeface="Arial" charset="0"/>
              </a:rPr>
              <a:t>, </a:t>
            </a:r>
            <a:r>
              <a:rPr lang="en-US" sz="2400" b="1" dirty="0" err="1" smtClean="0">
                <a:latin typeface="Arial" charset="0"/>
              </a:rPr>
              <a:t>који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по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својим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карактеристикама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не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одговара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неуралгијском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или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неком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сличном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синдрому</a:t>
            </a:r>
            <a:r>
              <a:rPr lang="en-US" sz="2400" b="1" dirty="0" smtClean="0">
                <a:latin typeface="Arial" charset="0"/>
              </a:rPr>
              <a:t>.</a:t>
            </a:r>
          </a:p>
          <a:p>
            <a:pPr eaLnBrk="1" hangingPunct="1">
              <a:defRPr/>
            </a:pPr>
            <a:r>
              <a:rPr lang="en-US" sz="2400" b="1" dirty="0" err="1" smtClean="0">
                <a:latin typeface="Arial" charset="0"/>
              </a:rPr>
              <a:t>Обично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је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унилатералан</a:t>
            </a:r>
            <a:r>
              <a:rPr lang="en-US" sz="2400" b="1" dirty="0" smtClean="0">
                <a:latin typeface="Arial" charset="0"/>
              </a:rPr>
              <a:t>, </a:t>
            </a:r>
            <a:r>
              <a:rPr lang="en-US" sz="2400" b="1" dirty="0" err="1" smtClean="0">
                <a:latin typeface="Arial" charset="0"/>
              </a:rPr>
              <a:t>туп</a:t>
            </a:r>
            <a:r>
              <a:rPr lang="en-US" sz="2400" b="1" dirty="0" smtClean="0">
                <a:latin typeface="Arial" charset="0"/>
              </a:rPr>
              <a:t>, </a:t>
            </a:r>
            <a:r>
              <a:rPr lang="en-US" sz="2400" b="1" dirty="0" err="1" smtClean="0">
                <a:latin typeface="Arial" charset="0"/>
              </a:rPr>
              <a:t>пулсирајући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или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пекући</a:t>
            </a:r>
            <a:r>
              <a:rPr lang="en-US" sz="2400" b="1" dirty="0" smtClean="0">
                <a:latin typeface="Arial" charset="0"/>
              </a:rPr>
              <a:t>, </a:t>
            </a:r>
            <a:r>
              <a:rPr lang="en-US" sz="2400" b="1" dirty="0" err="1" smtClean="0">
                <a:latin typeface="Arial" charset="0"/>
              </a:rPr>
              <a:t>слабо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локализован</a:t>
            </a:r>
            <a:endParaRPr lang="en-US" sz="2400" b="1" dirty="0" smtClean="0">
              <a:latin typeface="Arial" charset="0"/>
            </a:endParaRPr>
          </a:p>
          <a:p>
            <a:pPr eaLnBrk="1" hangingPunct="1">
              <a:defRPr/>
            </a:pPr>
            <a:r>
              <a:rPr lang="en-US" sz="2400" b="1" dirty="0" err="1" smtClean="0">
                <a:latin typeface="Arial" charset="0"/>
              </a:rPr>
              <a:t>Не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постоје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знаци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других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обољења</a:t>
            </a:r>
            <a:r>
              <a:rPr lang="en-US" sz="2400" b="1" dirty="0" smtClean="0">
                <a:latin typeface="Arial" charset="0"/>
              </a:rPr>
              <a:t> (</a:t>
            </a:r>
            <a:r>
              <a:rPr lang="en-US" sz="2400" b="1" dirty="0" err="1" smtClean="0">
                <a:latin typeface="Arial" charset="0"/>
              </a:rPr>
              <a:t>дијагностичка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средства</a:t>
            </a:r>
            <a:r>
              <a:rPr lang="en-US" sz="2400" b="1" dirty="0" smtClean="0">
                <a:latin typeface="Arial" charset="0"/>
              </a:rPr>
              <a:t>, </a:t>
            </a:r>
            <a:r>
              <a:rPr lang="en-US" sz="2400" b="1" dirty="0" err="1" smtClean="0">
                <a:latin typeface="Arial" charset="0"/>
              </a:rPr>
              <a:t>рентген</a:t>
            </a:r>
            <a:r>
              <a:rPr lang="en-US" sz="2400" b="1" dirty="0" smtClean="0">
                <a:latin typeface="Arial" charset="0"/>
              </a:rPr>
              <a:t>)</a:t>
            </a:r>
          </a:p>
          <a:p>
            <a:pPr eaLnBrk="1" hangingPunct="1">
              <a:defRPr/>
            </a:pPr>
            <a:r>
              <a:rPr lang="en-US" sz="2400" b="1" dirty="0" err="1" smtClean="0">
                <a:latin typeface="Arial" charset="0"/>
              </a:rPr>
              <a:t>Одсуство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обољења</a:t>
            </a:r>
            <a:r>
              <a:rPr lang="en-US" sz="2400" b="1" dirty="0" smtClean="0">
                <a:latin typeface="Arial" charset="0"/>
              </a:rPr>
              <a:t> у </a:t>
            </a:r>
            <a:r>
              <a:rPr lang="en-US" sz="2400" b="1" dirty="0" err="1" smtClean="0">
                <a:latin typeface="Arial" charset="0"/>
              </a:rPr>
              <a:t>структури</a:t>
            </a:r>
            <a:r>
              <a:rPr lang="en-US" sz="2400" b="1" dirty="0" smtClean="0">
                <a:latin typeface="Arial" charset="0"/>
              </a:rPr>
              <a:t> у </a:t>
            </a:r>
            <a:r>
              <a:rPr lang="en-US" sz="2400" b="1" dirty="0" err="1" smtClean="0">
                <a:latin typeface="Arial" charset="0"/>
              </a:rPr>
              <a:t>којој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се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бол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осећа</a:t>
            </a:r>
            <a:endParaRPr lang="en-US" sz="2400" b="1" dirty="0" smtClean="0">
              <a:latin typeface="Arial" charset="0"/>
            </a:endParaRPr>
          </a:p>
          <a:p>
            <a:pPr eaLnBrk="1" hangingPunct="1">
              <a:defRPr/>
            </a:pPr>
            <a:r>
              <a:rPr lang="en-US" sz="2400" b="1" dirty="0" err="1" smtClean="0">
                <a:latin typeface="Arial" charset="0"/>
              </a:rPr>
              <a:t>Није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ограничен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на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инервационо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подручје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једне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гране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тригеминуса</a:t>
            </a:r>
            <a:endParaRPr lang="en-US" sz="2400" b="1" dirty="0" smtClean="0">
              <a:latin typeface="Arial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n-US" sz="2400" b="1" dirty="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 idx="4294967295"/>
          </p:nvPr>
        </p:nvSpPr>
        <p:spPr>
          <a:xfrm>
            <a:off x="468313" y="188913"/>
            <a:ext cx="8229600" cy="1008062"/>
          </a:xfrm>
        </p:spPr>
        <p:txBody>
          <a:bodyPr lIns="0" rIns="0" bIns="0" anchor="b"/>
          <a:lstStyle/>
          <a:p>
            <a:pPr eaLnBrk="1" hangingPunct="1">
              <a:defRPr/>
            </a:pPr>
            <a:r>
              <a:rPr lang="en-US" sz="3600" smtClean="0">
                <a:latin typeface="Times New Roman" pitchFamily="18" charset="0"/>
                <a:cs typeface="Times New Roman" pitchFamily="18" charset="0"/>
              </a:rPr>
              <a:t>Атипични (психогени) фацијални бол</a:t>
            </a:r>
            <a:endParaRPr lang="en-US" sz="3600" smtClean="0"/>
          </a:p>
        </p:txBody>
      </p:sp>
      <p:sp>
        <p:nvSpPr>
          <p:cNvPr id="23554" name="Content Placeholder 2"/>
          <p:cNvSpPr>
            <a:spLocks noGrp="1"/>
          </p:cNvSpPr>
          <p:nvPr>
            <p:ph idx="4294967295"/>
          </p:nvPr>
        </p:nvSpPr>
        <p:spPr>
          <a:xfrm>
            <a:off x="457200" y="1484313"/>
            <a:ext cx="8229600" cy="4840287"/>
          </a:xfrm>
        </p:spPr>
        <p:txBody>
          <a:bodyPr/>
          <a:lstStyle/>
          <a:p>
            <a:pPr eaLnBrk="1" hangingPunct="1">
              <a:defRPr/>
            </a:pPr>
            <a:endParaRPr lang="sr-Cyrl-CS" smtClean="0">
              <a:latin typeface="Arial" charset="0"/>
            </a:endParaRPr>
          </a:p>
          <a:p>
            <a:pPr eaLnBrk="1" hangingPunct="1">
              <a:defRPr/>
            </a:pPr>
            <a:r>
              <a:rPr lang="en-US" smtClean="0">
                <a:latin typeface="Arial" charset="0"/>
              </a:rPr>
              <a:t>60-70% оболелих су жене у средњим годинама</a:t>
            </a:r>
          </a:p>
          <a:p>
            <a:pPr eaLnBrk="1" hangingPunct="1">
              <a:defRPr/>
            </a:pPr>
            <a:r>
              <a:rPr lang="en-US" smtClean="0">
                <a:latin typeface="Arial" charset="0"/>
              </a:rPr>
              <a:t>2-5%  свих хроничних болних синдрома</a:t>
            </a:r>
          </a:p>
          <a:p>
            <a:pPr eaLnBrk="1" hangingPunct="1">
              <a:defRPr/>
            </a:pPr>
            <a:r>
              <a:rPr lang="en-US" smtClean="0">
                <a:latin typeface="Arial" charset="0"/>
              </a:rPr>
              <a:t>Психички поремећаји (депресија)</a:t>
            </a:r>
          </a:p>
          <a:p>
            <a:pPr eaLnBrk="1" hangingPunct="1">
              <a:defRPr/>
            </a:pPr>
            <a:r>
              <a:rPr lang="en-US" smtClean="0">
                <a:latin typeface="Arial" charset="0"/>
              </a:rPr>
              <a:t>Конверзивни симптом код психичких обољења</a:t>
            </a:r>
          </a:p>
          <a:p>
            <a:pPr eaLnBrk="1" hangingPunct="1">
              <a:defRPr/>
            </a:pPr>
            <a:r>
              <a:rPr lang="en-US" smtClean="0">
                <a:latin typeface="Arial" charset="0"/>
              </a:rPr>
              <a:t>Специфична реакција на стрес</a:t>
            </a:r>
          </a:p>
          <a:p>
            <a:pPr eaLnBrk="1" hangingPunct="1">
              <a:defRPr/>
            </a:pPr>
            <a:endParaRPr lang="en-US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 idx="4294967295"/>
          </p:nvPr>
        </p:nvSpPr>
        <p:spPr>
          <a:xfrm>
            <a:off x="468313" y="188913"/>
            <a:ext cx="8229600" cy="792162"/>
          </a:xfrm>
        </p:spPr>
        <p:txBody>
          <a:bodyPr lIns="0" rIns="0" bIns="0" anchor="b"/>
          <a:lstStyle/>
          <a:p>
            <a:pPr eaLnBrk="1" hangingPunct="1">
              <a:defRPr/>
            </a:pPr>
            <a:r>
              <a:rPr lang="en-US" sz="3500" smtClean="0">
                <a:latin typeface="Arial" charset="0"/>
                <a:cs typeface="Times New Roman" pitchFamily="18" charset="0"/>
              </a:rPr>
              <a:t>Атипични фацијални бол</a:t>
            </a:r>
            <a:endParaRPr lang="en-US" sz="3500" smtClean="0">
              <a:latin typeface="Arial" charset="0"/>
            </a:endParaRPr>
          </a:p>
        </p:txBody>
      </p:sp>
      <p:sp>
        <p:nvSpPr>
          <p:cNvPr id="26626" name="Content Placeholder 2"/>
          <p:cNvSpPr>
            <a:spLocks noGrp="1"/>
          </p:cNvSpPr>
          <p:nvPr>
            <p:ph idx="4294967295"/>
          </p:nvPr>
        </p:nvSpPr>
        <p:spPr>
          <a:xfrm>
            <a:off x="457200" y="1268413"/>
            <a:ext cx="8507413" cy="5056187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b="1" smtClean="0">
                <a:latin typeface="Arial" charset="0"/>
              </a:rPr>
              <a:t>Пароксизмална тригемиална неуралгија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b="1" smtClean="0">
                <a:latin typeface="Arial" charset="0"/>
              </a:rPr>
              <a:t>    - пароксизмалност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b="1" smtClean="0">
                <a:latin typeface="Arial" charset="0"/>
              </a:rPr>
              <a:t>    - тригер зоне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b="1" smtClean="0">
                <a:latin typeface="Arial" charset="0"/>
              </a:rPr>
              <a:t>    - бол у дистрибуционој зони периферног нерва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z="2800" b="1" smtClean="0">
              <a:latin typeface="Arial" charset="0"/>
            </a:endParaRPr>
          </a:p>
          <a:p>
            <a:pPr eaLnBrk="1" hangingPunct="1">
              <a:defRPr/>
            </a:pPr>
            <a:r>
              <a:rPr lang="en-US" sz="2800" b="1" smtClean="0">
                <a:latin typeface="Arial" charset="0"/>
              </a:rPr>
              <a:t>Атипични фациј</a:t>
            </a:r>
            <a:r>
              <a:rPr lang="sr-Cyrl-CS" sz="2800" b="1" smtClean="0">
                <a:latin typeface="Arial" charset="0"/>
              </a:rPr>
              <a:t>а</a:t>
            </a:r>
            <a:r>
              <a:rPr lang="en-US" sz="2800" b="1" smtClean="0">
                <a:latin typeface="Arial" charset="0"/>
              </a:rPr>
              <a:t>лни бол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b="1" smtClean="0">
                <a:latin typeface="Arial" charset="0"/>
              </a:rPr>
              <a:t>    - константан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b="1" smtClean="0">
                <a:latin typeface="Arial" charset="0"/>
              </a:rPr>
              <a:t>    - емоционални поремећаји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b="1" smtClean="0">
                <a:latin typeface="Arial" charset="0"/>
              </a:rPr>
              <a:t>    - слаба локализација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z="2800" b="1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Временски</a:t>
            </a:r>
            <a:endParaRPr lang="en-US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акутни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ронични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Узрок</a:t>
            </a:r>
            <a:endParaRPr lang="en-US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органски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психогени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6" name="Rectangle 4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Место</a:t>
            </a:r>
            <a:r>
              <a:rPr lang="en-US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настанка</a:t>
            </a:r>
            <a:endParaRPr lang="en-US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глава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врат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леђа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итд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Патофизиологија</a:t>
            </a:r>
            <a:endParaRPr lang="en-US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ноцицептивна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неноцицептивна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неуропатска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dirty="0" smtClean="0">
              <a:latin typeface="Arial" charset="0"/>
            </a:endParaRPr>
          </a:p>
        </p:txBody>
      </p:sp>
      <p:sp>
        <p:nvSpPr>
          <p:cNvPr id="819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sz="4000" b="0" u="sng" dirty="0" smtClean="0">
                <a:latin typeface="Times New Roman" pitchFamily="18" charset="0"/>
                <a:cs typeface="Times New Roman" pitchFamily="18" charset="0"/>
              </a:rPr>
              <a:t>КЛАСИФИКАЦИЈА БОЛА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hr-HR" sz="28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ДРУГИ МОГУЋИ УЗРОЦИ ОРОФАЦИЈАЛН</a:t>
            </a:r>
            <a:r>
              <a:rPr lang="en-US" sz="28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ОГ</a:t>
            </a:r>
            <a:r>
              <a:rPr lang="hr-HR" sz="28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БОЛ</a:t>
            </a:r>
            <a:r>
              <a:rPr lang="en-US" sz="28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hr-HR" sz="2800" dirty="0" smtClean="0">
                <a:latin typeface="Times New Roman" pitchFamily="18" charset="0"/>
                <a:cs typeface="Times New Roman" pitchFamily="18" charset="0"/>
              </a:rPr>
              <a:t>БОЛ ПАРАНАЗАЛНИХ СИНУСА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hr-HR" sz="2800" dirty="0" smtClean="0">
                <a:latin typeface="Times New Roman" pitchFamily="18" charset="0"/>
                <a:cs typeface="Times New Roman" pitchFamily="18" charset="0"/>
              </a:rPr>
              <a:t>БОЛ СЛУЗ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ОКОЖЕ</a:t>
            </a:r>
            <a:r>
              <a:rPr lang="hr-HR" sz="2800" dirty="0" smtClean="0">
                <a:latin typeface="Times New Roman" pitchFamily="18" charset="0"/>
                <a:cs typeface="Times New Roman" pitchFamily="18" charset="0"/>
              </a:rPr>
              <a:t> НОСА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hr-HR" sz="2800" dirty="0" smtClean="0">
                <a:latin typeface="Times New Roman" pitchFamily="18" charset="0"/>
                <a:cs typeface="Times New Roman" pitchFamily="18" charset="0"/>
              </a:rPr>
              <a:t>БОЛ УХА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hr-HR" sz="2800" dirty="0" smtClean="0">
                <a:latin typeface="Times New Roman" pitchFamily="18" charset="0"/>
                <a:cs typeface="Times New Roman" pitchFamily="18" charset="0"/>
              </a:rPr>
              <a:t>БОЛ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ОКА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БОЛ ЗУБА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КАРЦИНОМСКИ БОЛ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hr-HR" sz="2800" dirty="0" smtClean="0">
                <a:latin typeface="Times New Roman" pitchFamily="18" charset="0"/>
                <a:cs typeface="Times New Roman" pitchFamily="18" charset="0"/>
              </a:rPr>
              <a:t>ВАСКУЛАРНИ УЗРОЦИ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КРАНИЈАЛНИ АРТЕРИТИС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КАРОТИДИНИЈА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US" sz="2400" dirty="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145282"/>
          </a:xfrm>
        </p:spPr>
        <p:txBody>
          <a:bodyPr numCol="1">
            <a:normAutofit fontScale="90000"/>
          </a:bodyPr>
          <a:lstStyle/>
          <a:p>
            <a:pPr eaLnBrk="1" hangingPunct="1">
              <a:defRPr/>
            </a:pPr>
            <a:r>
              <a:rPr lang="sr-Cyrl-RS" sz="4000" dirty="0" smtClean="0">
                <a:latin typeface="Times New Roman" pitchFamily="18" charset="0"/>
                <a:cs typeface="Times New Roman" pitchFamily="18" charset="0"/>
              </a:rPr>
              <a:t>Осетљивост</a:t>
            </a:r>
            <a:br>
              <a:rPr lang="sr-Cyrl-RS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sr-Cyrl-RS" sz="4000" dirty="0" smtClean="0">
                <a:latin typeface="Times New Roman" pitchFamily="18" charset="0"/>
                <a:cs typeface="Times New Roman" pitchFamily="18" charset="0"/>
              </a:rPr>
              <a:t> дентина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68552"/>
          </a:xfrm>
        </p:spPr>
        <p:txBody>
          <a:bodyPr numCol="2">
            <a:normAutofit/>
          </a:bodyPr>
          <a:lstStyle/>
          <a:p>
            <a:pPr eaLnBrk="1" hangingPunct="1">
              <a:buFont typeface="Arial" pitchFamily="34" charset="0"/>
              <a:buChar char="•"/>
              <a:defRPr/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Сви стимулуси који делују преко глеђи или дентина могу да активирају нервне завршетке у пулпи директи или преко интемедијерних процеса које изазивају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Теорије о настанку дентинске осељивости:</a:t>
            </a:r>
          </a:p>
          <a:p>
            <a:pPr marL="521208" indent="-457200" eaLnBrk="1" hangingPunct="1">
              <a:buFont typeface="Wingdings 3" pitchFamily="18" charset="2"/>
              <a:buNone/>
              <a:defRPr/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            - активација интрадентинских продужетака нерава пулпе</a:t>
            </a:r>
          </a:p>
          <a:p>
            <a:pPr marL="521208" indent="-457200" eaLnBrk="1" hangingPunct="1">
              <a:buFont typeface="Wingdings 3" pitchFamily="18" charset="2"/>
              <a:buNone/>
              <a:defRPr/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            - хидродинамски механизми унутар дентинских каналића  </a:t>
            </a:r>
          </a:p>
          <a:p>
            <a:pPr marL="521208" indent="-457200" eaLnBrk="1" hangingPunct="1">
              <a:buFont typeface="Wingdings 3" pitchFamily="18" charset="2"/>
              <a:buNone/>
              <a:defRPr/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            - трансканаликуларним механизмом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2" name="Picture 3" descr="C:\Users\DENIS\Desktop\preview_html_13b769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0"/>
            <a:ext cx="450056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073274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RS" sz="3600" dirty="0" smtClean="0">
                <a:latin typeface="Times New Roman" pitchFamily="18" charset="0"/>
                <a:cs typeface="Times New Roman" pitchFamily="18" charset="0"/>
              </a:rPr>
              <a:t>Хидродинамски </a:t>
            </a:r>
            <a:br>
              <a:rPr lang="sr-Cyrl-R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sr-Cyrl-RS" sz="3600" dirty="0" smtClean="0">
                <a:latin typeface="Times New Roman" pitchFamily="18" charset="0"/>
                <a:cs typeface="Times New Roman" pitchFamily="18" charset="0"/>
              </a:rPr>
              <a:t>механизам </a:t>
            </a:r>
            <a:br>
              <a:rPr lang="sr-Cyrl-R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sr-Cyrl-RS" sz="3600" dirty="0" smtClean="0">
                <a:latin typeface="Times New Roman" pitchFamily="18" charset="0"/>
                <a:cs typeface="Times New Roman" pitchFamily="18" charset="0"/>
              </a:rPr>
              <a:t>настанка бола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pPr eaLnBrk="1" hangingPunct="1">
              <a:buFont typeface="Arial" pitchFamily="34" charset="0"/>
              <a:buChar char="•"/>
              <a:defRPr/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Кретање течности кроз дентинске каналиће доводи до активације интратубуларних А влакана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Отворени тубули су узрок нервне активације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Агенси који изазивају бол  доводе до кретања течности према споља или према пулпи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Кретање флуида доводи до надражаја нервних влакана изменом јона у околини нервних завршетака и до директног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генерисања акционог потенцијала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6" name="Picture 3" descr="C:\Users\DENIS\Desktop\3063177_pone.0018068.g00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0"/>
            <a:ext cx="4572000" cy="666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001266"/>
          </a:xfrm>
        </p:spPr>
        <p:txBody>
          <a:bodyPr/>
          <a:lstStyle/>
          <a:p>
            <a:pPr eaLnBrk="1" hangingPunct="1">
              <a:defRPr/>
            </a:pPr>
            <a:r>
              <a:rPr lang="sr-Cyrl-RS" sz="4000" dirty="0" smtClean="0">
                <a:latin typeface="Times New Roman" pitchFamily="18" charset="0"/>
                <a:cs typeface="Times New Roman" pitchFamily="18" charset="0"/>
              </a:rPr>
              <a:t>Бол дентина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86048"/>
          </a:xfrm>
        </p:spPr>
        <p:txBody>
          <a:bodyPr numCol="2">
            <a:normAutofit/>
          </a:bodyPr>
          <a:lstStyle/>
          <a:p>
            <a:pPr eaLnBrk="1" hangingPunct="1">
              <a:buFont typeface="Arial" pitchFamily="34" charset="0"/>
              <a:buChar char="•"/>
              <a:defRPr/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Бол дентина је обично оштар, јасан, краткотрајан и умереног интензитета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Сензитизација пулпних нерава (периферна сензитизација) након стимулације, уколико је  учестала доводи до сензитизације неурона тригеминалног једра (централна сензитизација) што за последицу има појачану осетљивост зуба (хипералгезија) и снижен праг надражаја, па и дражи мањег интензитета изазивају снажан бол (алодинија)</a:t>
            </a:r>
          </a:p>
        </p:txBody>
      </p:sp>
      <p:pic>
        <p:nvPicPr>
          <p:cNvPr id="29700" name="Picture 3" descr="C:\Users\DENIS\Desktop\GSK0608_f1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0"/>
            <a:ext cx="457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990600"/>
            <a:ext cx="8229600" cy="5181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en-US" sz="1600" smtClean="0"/>
          </a:p>
          <a:p>
            <a:pPr eaLnBrk="1" hangingPunct="1">
              <a:lnSpc>
                <a:spcPct val="80000"/>
              </a:lnSpc>
            </a:pPr>
            <a:r>
              <a:rPr lang="en-US" sz="1800" smtClean="0">
                <a:latin typeface="Times New Roman" pitchFamily="18" charset="0"/>
                <a:cs typeface="Times New Roman" pitchFamily="18" charset="0"/>
              </a:rPr>
              <a:t>Када каријес деминерализује слој дентина који обухвата унутрашњост зуба зубни живац постаје експониран према надражајима из усне дупље. </a:t>
            </a:r>
          </a:p>
          <a:p>
            <a:pPr eaLnBrk="1" hangingPunct="1">
              <a:lnSpc>
                <a:spcPct val="80000"/>
              </a:lnSpc>
            </a:pPr>
            <a:r>
              <a:rPr lang="en-US" sz="1800" smtClean="0">
                <a:latin typeface="Times New Roman" pitchFamily="18" charset="0"/>
                <a:cs typeface="Times New Roman" pitchFamily="18" charset="0"/>
              </a:rPr>
              <a:t>Бактерије из уста продиру у унутрашњост зуба и својим токсинима оштећују зубни живац. То се манифестује са интензивним боловима који су континуирани, зраче према целој половини лица, врло често пацијент не може да одреди који га зуб боли. </a:t>
            </a:r>
          </a:p>
          <a:p>
            <a:pPr eaLnBrk="1" hangingPunct="1">
              <a:lnSpc>
                <a:spcPct val="80000"/>
              </a:lnSpc>
            </a:pPr>
            <a:r>
              <a:rPr lang="en-US" sz="1800" smtClean="0">
                <a:latin typeface="Times New Roman" pitchFamily="18" charset="0"/>
                <a:cs typeface="Times New Roman" pitchFamily="18" charset="0"/>
              </a:rPr>
              <a:t>Процес запаљења зубног живца ткз. упала зуба је иреверзибилан и када се појави једино решење за тај зуб је да се живац извади а шупљина у зубу која остаје херметички попуни са материјалима као што је Гутаперка.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sr-Cyrl-CS" sz="18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smtClean="0">
                <a:latin typeface="Times New Roman" pitchFamily="18" charset="0"/>
                <a:cs typeface="Times New Roman" pitchFamily="18" charset="0"/>
              </a:rPr>
              <a:t>Тада болови нестају, а тако напуњен зуб може трајати до краја живота.</a:t>
            </a:r>
            <a:br>
              <a:rPr lang="en-US" sz="1800" smtClean="0">
                <a:latin typeface="Times New Roman" pitchFamily="18" charset="0"/>
                <a:cs typeface="Times New Roman" pitchFamily="18" charset="0"/>
              </a:rPr>
            </a:br>
            <a:endParaRPr lang="en-US" sz="18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1800" smtClean="0">
                <a:latin typeface="Times New Roman" pitchFamily="18" charset="0"/>
                <a:cs typeface="Times New Roman" pitchFamily="18" charset="0"/>
              </a:rPr>
              <a:t>Уколико се ништа не предузме када дође до пулпитиса бактеријски токсини потпуно уништавају зубни живац, који представља добру подлогу за размножавање бактерија и тренутно долази до престанка болова. Због тога пацијент може одложити посету стоматологу али сада се повећава број бактерија у унутрашњости зуба и оне се крећу према другом, природном отвору који се налази на врху корена зуба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18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1800" smtClean="0">
                <a:latin typeface="Times New Roman" pitchFamily="18" charset="0"/>
                <a:cs typeface="Times New Roman" pitchFamily="18" charset="0"/>
              </a:rPr>
              <a:t>Инфекција прелази у следећу фазу Гангрену зуба. </a:t>
            </a:r>
            <a:endParaRPr lang="sr-Cyrl-CS" sz="18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Cyrl-CS" sz="1800" smtClean="0">
                <a:latin typeface="Times New Roman" pitchFamily="18" charset="0"/>
                <a:cs typeface="Times New Roman" pitchFamily="18" charset="0"/>
              </a:rPr>
              <a:t>Пулпитиси могу бити акутни и хронични</a:t>
            </a:r>
            <a:endParaRPr lang="en-US" sz="18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2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sr-Cyrl-CS" sz="3200" b="0" dirty="0" smtClean="0"/>
              <a:t>ПУЛПИТИС</a:t>
            </a:r>
            <a:endParaRPr lang="en-US" sz="3200" b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000" b="1" smtClean="0">
                <a:latin typeface="Times New Roman" pitchFamily="18" charset="0"/>
                <a:cs typeface="Times New Roman" pitchFamily="18" charset="0"/>
              </a:rPr>
              <a:t>Pulpitis acuta 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је клинички манифестна запаљенска реакција ткива пулпе на надражај у којој доминира ексудацијска компонента. Бол је изазван повећаним интрапулпарним притиском чији интензитет прелази границе надражаја за рецепторе бола.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0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000" b="1" smtClean="0">
                <a:latin typeface="Times New Roman" pitchFamily="18" charset="0"/>
                <a:cs typeface="Times New Roman" pitchFamily="18" charset="0"/>
              </a:rPr>
              <a:t>Pulpitis acuta serosa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 – Акутно серозно запаљење пулпе: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b="1" smtClean="0">
                <a:latin typeface="Times New Roman" pitchFamily="18" charset="0"/>
                <a:cs typeface="Times New Roman" pitchFamily="18" charset="0"/>
              </a:rPr>
              <a:t>Pulpitis acuta serosa partialis 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– Акутно серозно парцијално запаљење пулпе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b="1" smtClean="0">
                <a:latin typeface="Times New Roman" pitchFamily="18" charset="0"/>
                <a:cs typeface="Times New Roman" pitchFamily="18" charset="0"/>
              </a:rPr>
              <a:t>Pulpitis acuta serosa totalis 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– Тотално акутно серозно запаљење пулпе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b="1" smtClean="0">
                <a:latin typeface="Times New Roman" pitchFamily="18" charset="0"/>
                <a:cs typeface="Times New Roman" pitchFamily="18" charset="0"/>
              </a:rPr>
              <a:t>Pulpitis acuta purulenta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 – Акутни гнојни пулпитис: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b="1" smtClean="0">
                <a:latin typeface="Times New Roman" pitchFamily="18" charset="0"/>
                <a:cs typeface="Times New Roman" pitchFamily="18" charset="0"/>
              </a:rPr>
              <a:t>Pulpitis acuta purulenta abscedens seu partialis 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– Акутни гнојни парцијални пулпитис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b="1" smtClean="0">
                <a:latin typeface="Times New Roman" pitchFamily="18" charset="0"/>
                <a:cs typeface="Times New Roman" pitchFamily="18" charset="0"/>
              </a:rPr>
              <a:t>Pulpitis acuta purulenta totalis seu phlegmonosa 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– Акутни гнојни тотални пулпитис</a:t>
            </a:r>
          </a:p>
          <a:p>
            <a:pPr eaLnBrk="1" hangingPunct="1">
              <a:lnSpc>
                <a:spcPct val="80000"/>
              </a:lnSpc>
            </a:pPr>
            <a:endParaRPr lang="en-US" sz="2000" smtClean="0"/>
          </a:p>
        </p:txBody>
      </p:sp>
      <p:sp>
        <p:nvSpPr>
          <p:cNvPr id="8192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600" b="0" dirty="0" smtClean="0">
                <a:latin typeface="Times New Roman" pitchFamily="18" charset="0"/>
                <a:cs typeface="Times New Roman" pitchFamily="18" charset="0"/>
              </a:rPr>
              <a:t>АКУТНИ ПУЛПИТИС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828800"/>
            <a:ext cx="8229600" cy="4191000"/>
          </a:xfrm>
        </p:spPr>
        <p:txBody>
          <a:bodyPr/>
          <a:lstStyle/>
          <a:p>
            <a:pPr eaLnBrk="1" hangingPunct="1"/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Бол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спонтани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пробадајући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оштар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пулсира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ирадира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Интензитет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бола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пове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ћ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ава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траје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око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пола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сата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престаје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После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краће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дуже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паузе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бол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поново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јавља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интермитентан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(30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мин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бол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2-3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сата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пауза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eaLnBrk="1" hangingPunct="1"/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Бол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изазван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спољним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надра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ж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ајем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наставља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престанку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надражаја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Пацијент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у почетку не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одреди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зуб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га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боли</a:t>
            </a:r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Пропагацијом запаљења ка периапексу болни зуб се лакше локализује (проприоцептори у периапексу)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601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889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sr-Cyrl-C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СУБЈЕКТИВНИ СИМПТОМИ</a:t>
            </a:r>
            <a:endParaRPr lang="en-U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b="1" dirty="0" err="1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Pulpitis</a:t>
            </a:r>
            <a:r>
              <a:rPr lang="en-US" sz="28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chronica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запаљенска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реакција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пулпе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оскудним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субјективним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симптомима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карактеристичном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целуларном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инфилтрацијом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лимфоцита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плазма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ћелија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 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макрофага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/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Одлика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хроничног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запаљења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пулпе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траје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релативно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дуго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уз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незнатне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никакве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болне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сензације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/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Хронични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пулпитис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настане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акутног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тада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око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ексудацијских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промена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појављује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гранулационо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ткиво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целуларна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инфилтрација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мононуклеарним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леукоцитима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9523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ХРОНИЧНИ ПУЛПИТИС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Бактеријски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токсини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преко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отвора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врху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корена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зуба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делују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околно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коштано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ткиво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оштећују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га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деминерализују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eaLnBrk="1" hangingPunct="1">
              <a:lnSpc>
                <a:spcPct val="80000"/>
              </a:lnSpc>
            </a:pP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Бактерије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продукују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течности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гасове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сада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налазе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затвореном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простору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око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врха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корена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, у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том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делу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ткива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притисак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повећава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Зуб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постаје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изузетно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осетљив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загриз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јер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тада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минимално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потискује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према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врху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корена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eaLnBrk="1" hangingPunct="1">
              <a:lnSpc>
                <a:spcPct val="80000"/>
              </a:lnSpc>
            </a:pP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Организам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брани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ствара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гнојна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секреција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Уколико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ова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секреција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пронађе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свој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пут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кроз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отвор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врху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корена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пробије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кроз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кост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према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усној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шупљини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фистула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изнад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зуба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симптоми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смањују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али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инфекција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даље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присутна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eaLnBrk="1" hangingPunct="1">
              <a:lnSpc>
                <a:spcPct val="80000"/>
              </a:lnSpc>
            </a:pP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Већи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проблем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настаје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када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онемогућено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отицање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гноја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тада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долази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отока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лицу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ширити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према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суседним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просторима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eaLnBrk="1" hangingPunct="1">
              <a:lnSpc>
                <a:spcPct val="80000"/>
              </a:lnSpc>
            </a:pP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Присуство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великог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отока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неким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случајевима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изазвати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отежано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дисање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гутање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lnSpc>
                <a:spcPct val="80000"/>
              </a:lnSpc>
            </a:pP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Лечење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пародонтитиса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обухвата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дренажу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декомпресију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касније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када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инфекција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смири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апликацију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лекова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обескличавање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1800" dirty="0" err="1" smtClean="0"/>
              <a:t>нутрашњости</a:t>
            </a:r>
            <a:r>
              <a:rPr lang="en-US" sz="1800" dirty="0" smtClean="0"/>
              <a:t> </a:t>
            </a:r>
            <a:r>
              <a:rPr lang="en-US" sz="1800" dirty="0" err="1" smtClean="0"/>
              <a:t>зуба</a:t>
            </a:r>
            <a:r>
              <a:rPr lang="en-US" sz="1800" dirty="0" smtClean="0"/>
              <a:t> и </a:t>
            </a:r>
            <a:r>
              <a:rPr lang="en-US" sz="1800" dirty="0" err="1" smtClean="0"/>
              <a:t>коначно</a:t>
            </a:r>
            <a:r>
              <a:rPr lang="en-US" sz="1800" dirty="0" smtClean="0"/>
              <a:t> </a:t>
            </a:r>
            <a:r>
              <a:rPr lang="en-US" sz="1800" dirty="0" err="1" smtClean="0"/>
              <a:t>херметичко</a:t>
            </a:r>
            <a:r>
              <a:rPr lang="en-US" sz="1800" dirty="0" smtClean="0"/>
              <a:t> </a:t>
            </a:r>
            <a:r>
              <a:rPr lang="en-US" sz="1800" dirty="0" err="1" smtClean="0"/>
              <a:t>затварање</a:t>
            </a:r>
            <a:r>
              <a:rPr lang="en-US" sz="1800" dirty="0" smtClean="0"/>
              <a:t>. </a:t>
            </a:r>
          </a:p>
        </p:txBody>
      </p:sp>
      <p:sp>
        <p:nvSpPr>
          <p:cNvPr id="3277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sr-Cyrl-CS" sz="3200" b="0" dirty="0" smtClean="0">
                <a:latin typeface="Times New Roman" pitchFamily="18" charset="0"/>
                <a:cs typeface="Times New Roman" pitchFamily="18" charset="0"/>
              </a:rPr>
              <a:t>ПАРОДОНТИТИС</a:t>
            </a:r>
            <a:endParaRPr lang="en-US" sz="3200" b="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КЛАСИФИКАЦИЈА ПАРОДОНТИТИСА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1295400"/>
            <a:ext cx="4724400" cy="5334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Клини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ки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реакција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периапикалног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ткива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бити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акутна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хронична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Следећа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подала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основу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симптома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болести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Симптоматске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промене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бити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пра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ћ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ен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зна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ајним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симптомима,као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болови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отицање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Асимптоматске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инфламаторне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промене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којих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постоје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благи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запаљенски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симптоми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их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уопште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нема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Симптоматске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инфламаторне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промене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Акутни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апикални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пародонтитис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Акутни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периапикални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апсцес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интермитентни,субакутни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Пародонтитис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апи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алис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углавном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представља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инфламаторни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одговор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периапексног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ткива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инфекцију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коренских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канала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51204" name="Picture 6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740400" y="2736850"/>
            <a:ext cx="2619375" cy="267652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1625" y="228600"/>
            <a:ext cx="8540750" cy="792163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3600" u="sng" dirty="0" smtClean="0">
                <a:latin typeface="Times New Roman" pitchFamily="18" charset="0"/>
                <a:cs typeface="Times New Roman" pitchFamily="18" charset="0"/>
              </a:rPr>
              <a:t>ВРСТЕ БОЛА</a:t>
            </a:r>
          </a:p>
        </p:txBody>
      </p:sp>
      <p:sp>
        <p:nvSpPr>
          <p:cNvPr id="27651" name="Rectangle 3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152400" y="1371600"/>
            <a:ext cx="4343400" cy="5029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sr-Latn-CS" sz="2000" b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према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локализацији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Површни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коже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слузокоже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Дубоки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лигамената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мишића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зглобних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капсула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тетива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периоста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sr-Latn-CS" sz="2000" b="1" dirty="0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квалитету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карактеру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):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Акутн</a:t>
            </a:r>
            <a:r>
              <a:rPr lang="sr-Cyrl-CS" sz="20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бол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: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брз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оштар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добро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локализован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истовременом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стимулацијом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рецептора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додир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Хроничн</a:t>
            </a:r>
            <a:r>
              <a:rPr lang="sr-Cyrl-CS" sz="20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бол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спор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жарећи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обично НИЈЕ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повезан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масивним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оштећењем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ткива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слаб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локализацијом</a:t>
            </a:r>
            <a:r>
              <a:rPr lang="en-US" sz="2000" dirty="0" smtClean="0">
                <a:latin typeface="Arial" charset="0"/>
              </a:rPr>
              <a:t>)</a:t>
            </a:r>
          </a:p>
        </p:txBody>
      </p:sp>
      <p:pic>
        <p:nvPicPr>
          <p:cNvPr id="13316" name="Picture 5" descr="Bol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48200" y="2351088"/>
            <a:ext cx="4194175" cy="29972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676275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АКУТНИ ПЕРИАПИКАЛНИ ПРОЦЕСИ</a:t>
            </a:r>
          </a:p>
        </p:txBody>
      </p:sp>
      <p:sp>
        <p:nvSpPr>
          <p:cNvPr id="53251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914400"/>
            <a:ext cx="5181600" cy="55626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6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Његов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развој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протиче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кроз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неколико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фаза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1600" b="1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1600" b="1" i="1" dirty="0" err="1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Периодонцијумска</a:t>
            </a:r>
            <a:r>
              <a:rPr lang="sr-Cyrl-CS" sz="1600" b="1" i="1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то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почетна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фаза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којој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долази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запаљенских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промена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ограничене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влакна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зубне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чашице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Субјективних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симптомa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скоро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нема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Зуб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бити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 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осетљив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приликом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жвакања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CS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1600" b="1" i="1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Cyrl-CS" sz="1600" b="1" i="1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1600" b="1" i="1" dirty="0" err="1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нтраосеална</a:t>
            </a:r>
            <a:r>
              <a:rPr lang="en-US" sz="16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sr-Cyrl-C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долази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стварање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гноја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кости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, у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непосредној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близини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корена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зуба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Клиничком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сликом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доминирају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болови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јаки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пул</a:t>
            </a:r>
            <a:r>
              <a:rPr lang="sr-Cyrl-CS" sz="1600" b="1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ирајући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Бол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шири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дифузно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према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уху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ок</a:t>
            </a:r>
            <a:r>
              <a:rPr lang="sr-Cyrl-CS" sz="1600" b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  и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супротној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вилици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Зуб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осетљив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најмањи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додир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топло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повећава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док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хладно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ублажава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бoлoве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. 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Нема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oтoка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меких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ткiва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CS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1600" b="1" i="1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Cyrl-CS" sz="1600" b="1" i="1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sz="1600" b="1" i="1" dirty="0" err="1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убпериостална</a:t>
            </a:r>
            <a:r>
              <a:rPr lang="en-US" sz="1600" b="1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гној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шири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даље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кроз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кост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болови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 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неподношљиви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Зуб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узрочник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клати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има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утисак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израстао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. У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пределу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врха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корена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запажа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тврд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осетљив</a:t>
            </a:r>
            <a:r>
              <a:rPr lang="sr-Cyrl-C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инфилтрат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 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изнад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кога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слузокожа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интензивно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црвена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напета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CS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1600" b="1" i="1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Cyrl-CS" sz="1600" b="1" i="1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sz="1600" b="1" i="1" dirty="0" err="1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убмукозна</a:t>
            </a:r>
            <a:r>
              <a:rPr lang="en-US" sz="16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– у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овој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фази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долази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изливања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гноја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мека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ткива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Болови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слабе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Постоји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оток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спо</a:t>
            </a:r>
            <a:r>
              <a:rPr lang="sr-Cyrl-CS" sz="1600" b="1" dirty="0" smtClean="0">
                <a:latin typeface="Times New Roman" pitchFamily="18" charset="0"/>
                <a:cs typeface="Times New Roman" pitchFamily="18" charset="0"/>
              </a:rPr>
              <a:t>љ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а.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Кожа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над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отоком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бити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црвена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сјајна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напета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53252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257800" y="1219200"/>
            <a:ext cx="2057400" cy="2133600"/>
          </a:xfrm>
        </p:spPr>
      </p:pic>
      <p:pic>
        <p:nvPicPr>
          <p:cNvPr id="53253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86600" y="2057400"/>
            <a:ext cx="1828800" cy="196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4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57800" y="3505200"/>
            <a:ext cx="19050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5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62800" y="4419600"/>
            <a:ext cx="1808163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457200"/>
          </a:xfrm>
        </p:spPr>
        <p:txBody>
          <a:bodyPr/>
          <a:lstStyle/>
          <a:p>
            <a:pPr eaLnBrk="1" hangingPunct="1">
              <a:defRPr/>
            </a:pP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AKUTNI PERIAPIKALNI PROCESI-FLEGMONA</a:t>
            </a:r>
          </a:p>
        </p:txBody>
      </p:sp>
      <p:sp>
        <p:nvSpPr>
          <p:cNvPr id="54275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212304"/>
            <a:ext cx="4953000" cy="495300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Флегмона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акутно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дифузно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запаљење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растреситог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везивног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ткива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без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тенденције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ка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ограни</a:t>
            </a:r>
            <a:r>
              <a:rPr lang="sr-Cyrl-CS" sz="1600" b="1" dirty="0" smtClean="0"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ењу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стварању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а</a:t>
            </a:r>
            <a:r>
              <a:rPr lang="sr-Cyrl-CS" sz="1600" b="1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сцеса</a:t>
            </a:r>
            <a:endParaRPr lang="en-US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Флегмоне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најопасније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инфекције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меких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ткива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Оне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дешавају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релативно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ретко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али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увек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угрожавају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живот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eaLnBrk="1" hangingPunct="1">
              <a:lnSpc>
                <a:spcPct val="80000"/>
              </a:lnSpc>
            </a:pP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литератури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наводи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100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инфекција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ложама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појављује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једна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флегмона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lnSpc>
                <a:spcPct val="80000"/>
              </a:lnSpc>
            </a:pP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максилофацијалној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регији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флегмона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најчешће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јавља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поду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уста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ангина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Лудовици</a:t>
            </a:r>
            <a:r>
              <a:rPr lang="sr-Cyrl-C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Ludowicи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), у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пределу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образа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орбите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и у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подручју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великих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крвних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судова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врата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eaLnBrk="1" hangingPunct="1">
              <a:lnSpc>
                <a:spcPct val="80000"/>
              </a:lnSpc>
            </a:pP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разлику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sr-Cyrl-C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sr-Cyrl-CS" sz="1600" b="1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сцеса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релативно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добро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ограни</a:t>
            </a:r>
            <a:r>
              <a:rPr lang="sr-Cyrl-CS" sz="1600" b="1" dirty="0" smtClean="0"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ени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флегмонозна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запаљења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дифузне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природе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и</a:t>
            </a:r>
            <a:r>
              <a:rPr lang="sr-Cyrl-C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организам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није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стању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својим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одбрамбеним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снагама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ограни</a:t>
            </a:r>
            <a:r>
              <a:rPr lang="sr-Cyrl-CS" sz="1600" b="1" dirty="0" smtClean="0"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запаљење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lnSpc>
                <a:spcPct val="80000"/>
              </a:lnSpc>
            </a:pP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Проузроковачи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флегмоне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хемолити</a:t>
            </a:r>
            <a:r>
              <a:rPr lang="sr-Cyrl-CS" sz="1600" b="1" dirty="0" smtClean="0"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стрептококе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анаероби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тако</a:t>
            </a:r>
            <a:r>
              <a:rPr lang="sr-Cyrl-CS" sz="1600" b="1" dirty="0" smtClean="0">
                <a:latin typeface="Times New Roman" pitchFamily="18" charset="0"/>
                <a:cs typeface="Times New Roman" pitchFamily="18" charset="0"/>
              </a:rPr>
              <a:t>ђ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е и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стафилококе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грам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негативне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бактерије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lnSpc>
                <a:spcPct val="80000"/>
              </a:lnSpc>
            </a:pP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основи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а</a:t>
            </a:r>
            <a:r>
              <a:rPr lang="sr-Cyrl-CS" sz="1600" b="1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сцеса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флегмоне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исти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проузрокова</a:t>
            </a:r>
            <a:r>
              <a:rPr lang="sr-Cyrl-CS" sz="1600" b="1" dirty="0" smtClean="0"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и,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само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настајање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флегмоне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знатан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утицај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има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смањење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одбрамбених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снага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организма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тако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извесна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општа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обољења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дијабетес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хронична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обољења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бубрега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цироза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јетре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хипопротеинемије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и</a:t>
            </a:r>
            <a:r>
              <a:rPr lang="sr-Cyrl-CS" sz="1600" b="1" dirty="0" smtClean="0">
                <a:latin typeface="Times New Roman" pitchFamily="18" charset="0"/>
                <a:cs typeface="Times New Roman" pitchFamily="18" charset="0"/>
              </a:rPr>
              <a:t> друга обољења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погодују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настајању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флегмоне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54276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564313" y="3489325"/>
            <a:ext cx="971550" cy="1171575"/>
          </a:xfrm>
        </p:spPr>
      </p:pic>
      <p:pic>
        <p:nvPicPr>
          <p:cNvPr id="54277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1219200"/>
            <a:ext cx="28956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ЛЕЧЕЊЕ ПЕРИАПИКАЛНИХ ПРОЦЕСА</a:t>
            </a:r>
          </a:p>
        </p:txBody>
      </p:sp>
      <p:sp>
        <p:nvSpPr>
          <p:cNvPr id="55299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1371600"/>
            <a:ext cx="4572000" cy="49530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    ПРВА ПОМОЋ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има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циљ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отклањанје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болова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спречавање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ширења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отока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она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бити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en-US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800" b="1" dirty="0" err="1" smtClean="0">
                <a:latin typeface="Times New Roman" pitchFamily="18" charset="0"/>
                <a:cs typeface="Times New Roman" pitchFamily="18" charset="0"/>
              </a:rPr>
              <a:t>Конзервативна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800" b="1" dirty="0" err="1" smtClean="0">
                <a:latin typeface="Times New Roman" pitchFamily="18" charset="0"/>
                <a:cs typeface="Times New Roman" pitchFamily="18" charset="0"/>
              </a:rPr>
              <a:t>Дренажа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отварање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зуба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узрочника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ради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евакуације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гноја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en-US" sz="1800" b="1" dirty="0" err="1" smtClean="0">
                <a:latin typeface="Times New Roman" pitchFamily="18" charset="0"/>
                <a:cs typeface="Times New Roman" pitchFamily="18" charset="0"/>
              </a:rPr>
              <a:t>Механичко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b="1" dirty="0" err="1" smtClean="0">
                <a:latin typeface="Times New Roman" pitchFamily="18" charset="0"/>
                <a:cs typeface="Times New Roman" pitchFamily="18" charset="0"/>
              </a:rPr>
              <a:t>чишћење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испирање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канала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корена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b="1" dirty="0" err="1" smtClean="0">
                <a:latin typeface="Times New Roman" pitchFamily="18" charset="0"/>
                <a:cs typeface="Times New Roman" pitchFamily="18" charset="0"/>
              </a:rPr>
              <a:t>Хируршка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b="1" dirty="0" err="1" smtClean="0">
                <a:latin typeface="Times New Roman" pitchFamily="18" charset="0"/>
                <a:cs typeface="Times New Roman" pitchFamily="18" charset="0"/>
              </a:rPr>
              <a:t>Инцизија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пресецање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ткива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изнад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апсцеса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ради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евакуације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гноја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800" dirty="0" smtClean="0">
                <a:latin typeface="Times New Roman" pitchFamily="18" charset="0"/>
                <a:cs typeface="Times New Roman" pitchFamily="18" charset="0"/>
              </a:rPr>
            </a:b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    2.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b="1" dirty="0" err="1" smtClean="0">
                <a:latin typeface="Times New Roman" pitchFamily="18" charset="0"/>
                <a:cs typeface="Times New Roman" pitchFamily="18" charset="0"/>
              </a:rPr>
              <a:t>Вађење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b="1" dirty="0" err="1" smtClean="0">
                <a:latin typeface="Times New Roman" pitchFamily="18" charset="0"/>
                <a:cs typeface="Times New Roman" pitchFamily="18" charset="0"/>
              </a:rPr>
              <a:t>зуба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b="1" dirty="0" err="1" smtClean="0">
                <a:latin typeface="Times New Roman" pitchFamily="18" charset="0"/>
                <a:cs typeface="Times New Roman" pitchFamily="18" charset="0"/>
              </a:rPr>
              <a:t>узрочника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55300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378575" y="3622675"/>
            <a:ext cx="1343025" cy="904875"/>
          </a:xfrm>
        </p:spPr>
      </p:pic>
      <p:pic>
        <p:nvPicPr>
          <p:cNvPr id="55301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1447800"/>
            <a:ext cx="26670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АКУТНИ БОЛ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524000"/>
            <a:ext cx="4267200" cy="4876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Протекетивни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механизам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омогућава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живим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бићима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опстанак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потенцијално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опасној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околини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Узрок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бола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санирати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n-US" sz="2400" dirty="0" smtClean="0"/>
          </a:p>
        </p:txBody>
      </p:sp>
      <p:pic>
        <p:nvPicPr>
          <p:cNvPr id="14340" name="Picture 7" descr="pain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419600" y="1524000"/>
            <a:ext cx="4495800" cy="30734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2590800" y="457200"/>
            <a:ext cx="2971800" cy="1066800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АКУТНИ БОЛ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828800"/>
            <a:ext cx="4038600" cy="4267200"/>
          </a:xfrm>
        </p:spPr>
        <p:txBody>
          <a:bodyPr/>
          <a:lstStyle/>
          <a:p>
            <a:pPr eaLnBrk="1" hangingPunct="1">
              <a:defRPr/>
            </a:pP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Акутни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бол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симптом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знак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неког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обољења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краткотрајан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пролази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излечењем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спонтаним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престанком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обољења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га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изазива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бити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први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знак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обољења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потенцијално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опасних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живот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eaLnBrk="1" hangingPunct="1"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Акутни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бол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највећи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човеков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пријатељ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јер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благовремено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упозорава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оштећење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ткива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покреће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одбрамбене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механизме</a:t>
            </a:r>
            <a:r>
              <a:rPr lang="en-US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defRPr/>
            </a:pPr>
            <a:endParaRPr lang="en-US" sz="2000" dirty="0" smtClean="0">
              <a:solidFill>
                <a:schemeClr val="bg2"/>
              </a:solidFill>
            </a:endParaRPr>
          </a:p>
        </p:txBody>
      </p:sp>
      <p:pic>
        <p:nvPicPr>
          <p:cNvPr id="15364" name="Picture 7" descr="260895_05mozak-foto-shutterstock_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343400" y="2133600"/>
            <a:ext cx="4495800" cy="3113088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457200"/>
            <a:ext cx="6172200" cy="914400"/>
          </a:xfrm>
        </p:spPr>
        <p:txBody>
          <a:bodyPr/>
          <a:lstStyle/>
          <a:p>
            <a:pPr eaLnBrk="1" hangingPunct="1"/>
            <a:r>
              <a:rPr lang="en-US" sz="3600" b="1" u="sng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ХРОНИЧНИ БОЛ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4648200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sz="1800" smtClean="0">
                <a:latin typeface="Times New Roman" pitchFamily="18" charset="0"/>
                <a:cs typeface="Times New Roman" pitchFamily="18" charset="0"/>
              </a:rPr>
              <a:t>Хронични бол траје месецима или годинама, нема одбрамбену улогу и ремети животне и радне активности.</a:t>
            </a:r>
          </a:p>
          <a:p>
            <a:pPr eaLnBrk="1" hangingPunct="1"/>
            <a:r>
              <a:rPr lang="en-US" sz="1800" smtClean="0">
                <a:latin typeface="Times New Roman" pitchFamily="18" charset="0"/>
                <a:cs typeface="Times New Roman" pitchFamily="18" charset="0"/>
              </a:rPr>
              <a:t> Драстично нарушава квалитет живота. </a:t>
            </a:r>
          </a:p>
          <a:p>
            <a:pPr eaLnBrk="1" hangingPunct="1"/>
            <a:r>
              <a:rPr lang="en-US" sz="1800" b="1" smtClean="0">
                <a:latin typeface="Times New Roman" pitchFamily="18" charset="0"/>
                <a:cs typeface="Times New Roman" pitchFamily="18" charset="0"/>
              </a:rPr>
              <a:t>Он није симптом, већ самостално обољење.</a:t>
            </a:r>
            <a:r>
              <a:rPr lang="en-US" sz="180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/>
            <a:r>
              <a:rPr lang="en-US" sz="1800" smtClean="0">
                <a:latin typeface="Times New Roman" pitchFamily="18" charset="0"/>
                <a:cs typeface="Times New Roman" pitchFamily="18" charset="0"/>
              </a:rPr>
              <a:t>Ако је акутни бол највећи пријатељ, хронични бол је највећи човеков непријатељ. </a:t>
            </a:r>
          </a:p>
          <a:p>
            <a:pPr eaLnBrk="1" hangingPunct="1"/>
            <a:r>
              <a:rPr lang="en-US" sz="1800" smtClean="0">
                <a:latin typeface="Times New Roman" pitchFamily="18" charset="0"/>
                <a:cs typeface="Times New Roman" pitchFamily="18" charset="0"/>
              </a:rPr>
              <a:t>Хронични бол – резултат интеракције више узрока</a:t>
            </a:r>
          </a:p>
          <a:p>
            <a:pPr eaLnBrk="1" hangingPunct="1"/>
            <a:r>
              <a:rPr lang="en-US" sz="1800" smtClean="0">
                <a:latin typeface="Times New Roman" pitchFamily="18" charset="0"/>
                <a:cs typeface="Times New Roman" pitchFamily="18" charset="0"/>
              </a:rPr>
              <a:t>Терминални завршеци нервних влакана у ткиву трпе хемијске и механичке промене</a:t>
            </a:r>
          </a:p>
        </p:txBody>
      </p:sp>
      <p:pic>
        <p:nvPicPr>
          <p:cNvPr id="18436" name="Picture 5" descr="hron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724400" y="1971675"/>
            <a:ext cx="4267200" cy="3995738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95288" y="188913"/>
            <a:ext cx="8229600" cy="936625"/>
          </a:xfrm>
        </p:spPr>
        <p:txBody>
          <a:bodyPr lIns="0" rIns="0" bIns="0" anchor="b">
            <a:normAutofit fontScale="90000"/>
          </a:bodyPr>
          <a:lstStyle/>
          <a:p>
            <a:pPr eaLnBrk="1" hangingPunct="1">
              <a:defRPr/>
            </a:pPr>
            <a:r>
              <a:rPr lang="en-US" sz="3600" smtClean="0">
                <a:latin typeface="Times New Roman" pitchFamily="18" charset="0"/>
                <a:cs typeface="Times New Roman" pitchFamily="18" charset="0"/>
              </a:rPr>
              <a:t>Хронични бол – дијагностички проблеми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4294967295"/>
          </p:nvPr>
        </p:nvSpPr>
        <p:spPr>
          <a:xfrm>
            <a:off x="457200" y="1268413"/>
            <a:ext cx="8229600" cy="5056187"/>
          </a:xfrm>
        </p:spPr>
        <p:txBody>
          <a:bodyPr/>
          <a:lstStyle/>
          <a:p>
            <a:pPr eaLnBrk="1" hangingPunct="1">
              <a:defRPr/>
            </a:pPr>
            <a:endParaRPr lang="sr-Cyrl-CS" sz="2800" b="1" smtClean="0"/>
          </a:p>
          <a:p>
            <a:pPr eaLnBrk="1" hangingPunct="1">
              <a:defRPr/>
            </a:pPr>
            <a:r>
              <a:rPr lang="en-US" sz="2800" b="1" smtClean="0">
                <a:latin typeface="Arial" charset="0"/>
              </a:rPr>
              <a:t>Богато инервационо подручје орофацијалне регије (отежана локализација)</a:t>
            </a:r>
          </a:p>
          <a:p>
            <a:pPr eaLnBrk="1" hangingPunct="1">
              <a:defRPr/>
            </a:pPr>
            <a:r>
              <a:rPr lang="en-US" sz="2800" b="1" smtClean="0">
                <a:latin typeface="Arial" charset="0"/>
              </a:rPr>
              <a:t>Бурне манифестације због дискретних функционалних поремећаја (мишићи, зглоб)</a:t>
            </a:r>
          </a:p>
          <a:p>
            <a:pPr eaLnBrk="1" hangingPunct="1">
              <a:defRPr/>
            </a:pPr>
            <a:r>
              <a:rPr lang="en-US" sz="2800" b="1" smtClean="0">
                <a:latin typeface="Arial" charset="0"/>
              </a:rPr>
              <a:t>Важност орофацијалне регије за пацијенте</a:t>
            </a:r>
          </a:p>
          <a:p>
            <a:pPr eaLnBrk="1" hangingPunct="1">
              <a:defRPr/>
            </a:pPr>
            <a:r>
              <a:rPr lang="en-US" sz="2800" b="1" smtClean="0">
                <a:latin typeface="Arial" charset="0"/>
              </a:rPr>
              <a:t>Посебан преблем код хроничног бола је психолошки фактор који модификује доживљај бола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40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ОРОФАЦИЈАЛНИ БОЛ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Бол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настати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само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оним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структурама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главе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имају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завршетке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нерава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региструју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болни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надражај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Кости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меке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мождане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овојнице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само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ткиво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мозга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немају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могућност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сигнализације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осећаја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бола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остале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структуре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укључују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кожу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поткожно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ткиво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мишиће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њихове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овојнице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периост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зуби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очи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слузокожа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носне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усне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шупљине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синуси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велике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артерије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вене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венски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синуси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делови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тврде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мождане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овојнице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сензитивни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мождани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нерви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припадајући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ганглиони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имају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могућност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сигнализације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осећаја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бола</a:t>
            </a:r>
            <a:r>
              <a:rPr lang="en-US" sz="2000" dirty="0" smtClean="0">
                <a:latin typeface="Arial" charset="0"/>
              </a:rPr>
              <a:t>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sz="2000" dirty="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333</TotalTime>
  <Words>2653</Words>
  <Application>Microsoft Office PowerPoint</Application>
  <PresentationFormat>On-screen Show (4:3)</PresentationFormat>
  <Paragraphs>358</Paragraphs>
  <Slides>42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3" baseType="lpstr">
      <vt:lpstr>Concourse</vt:lpstr>
      <vt:lpstr>ФАКУЛТЕТ МЕДИЦИНСКИХ НАУКА УНИВЕРЗИТЕТ У КРАГУЈЕВЦУ  УРГЕНТНА СТАЊА У СТОМАТОЛОГИЈИ Болна стања у орофацијалној регији</vt:lpstr>
      <vt:lpstr>БОЛ</vt:lpstr>
      <vt:lpstr>КЛАСИФИКАЦИЈА БОЛА</vt:lpstr>
      <vt:lpstr>ВРСТЕ БОЛА</vt:lpstr>
      <vt:lpstr>АКУТНИ БОЛ</vt:lpstr>
      <vt:lpstr>АКУТНИ БОЛ</vt:lpstr>
      <vt:lpstr>ХРОНИЧНИ БОЛ</vt:lpstr>
      <vt:lpstr>Хронични бол – дијагностички проблеми</vt:lpstr>
      <vt:lpstr>ОРОФАЦИЈАЛНИ БОЛ</vt:lpstr>
      <vt:lpstr>Постављање дијагнозе</vt:lpstr>
      <vt:lpstr>Узимање анамнестичких података о болу</vt:lpstr>
      <vt:lpstr>ДИЈАГНОЗА ОРОФАЦИЈАЛНОГ БОЛА</vt:lpstr>
      <vt:lpstr>Процена бола</vt:lpstr>
      <vt:lpstr>Хронични болни синдроми у орофацијалној регији</vt:lpstr>
      <vt:lpstr>Главобоље које се могу манифестовати орофацијалним болом</vt:lpstr>
      <vt:lpstr>МИГРЕНА</vt:lpstr>
      <vt:lpstr>ТЕНЗИОНА ГЛАВОБОЉА</vt:lpstr>
      <vt:lpstr>КРАНИЈАЛНЕ НЕУРАЛГИЈЕ</vt:lpstr>
      <vt:lpstr>ТРИГЕМИНАЛНА НЕУРАЛГИЈА</vt:lpstr>
      <vt:lpstr>ТРИГЕМИНАЛНА НЕУРАЛГИЈА</vt:lpstr>
      <vt:lpstr>ТЕМПОРОМАНДИБУЛАРНИ БОЛ </vt:lpstr>
      <vt:lpstr>КОСТЕНОВ СИНДРОМ</vt:lpstr>
      <vt:lpstr>СИМПТОМИ ТЕМПОРОМАНДИБУЛАРНЕ ДИСФУНКЦИЈЕ</vt:lpstr>
      <vt:lpstr>Миофасцијални болни синдром</vt:lpstr>
      <vt:lpstr>МИОФАСЦИЈАЛНИ БОЛ</vt:lpstr>
      <vt:lpstr>Атипични (психогени) бол</vt:lpstr>
      <vt:lpstr>Атипични (психогени) фацијални бол</vt:lpstr>
      <vt:lpstr>Атипични (психогени) фацијални бол</vt:lpstr>
      <vt:lpstr>Атипични фацијални бол</vt:lpstr>
      <vt:lpstr>ДРУГИ МОГУЋИ УЗРОЦИ ОРОФАЦИЈАЛНОГ БОЛА</vt:lpstr>
      <vt:lpstr>Осетљивост  дентина</vt:lpstr>
      <vt:lpstr>Хидродинамски  механизам  настанка бола</vt:lpstr>
      <vt:lpstr>Бол дентина</vt:lpstr>
      <vt:lpstr>ПУЛПИТИС</vt:lpstr>
      <vt:lpstr>АКУТНИ ПУЛПИТИС</vt:lpstr>
      <vt:lpstr>СУБЈЕКТИВНИ СИМПТОМИ</vt:lpstr>
      <vt:lpstr>ХРОНИЧНИ ПУЛПИТИС</vt:lpstr>
      <vt:lpstr>ПАРОДОНТИТИС</vt:lpstr>
      <vt:lpstr>КЛАСИФИКАЦИЈА ПАРОДОНТИТИСА</vt:lpstr>
      <vt:lpstr>АКУТНИ ПЕРИАПИКАЛНИ ПРОЦЕСИ</vt:lpstr>
      <vt:lpstr>AKUTNI PERIAPIKALNI PROCESI-FLEGMONA</vt:lpstr>
      <vt:lpstr>ЛЕЧЕЊЕ ПЕРИАПИКАЛНИХ ПРОЦЕСА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DENIS</dc:creator>
  <cp:lastModifiedBy>DENIS</cp:lastModifiedBy>
  <cp:revision>16</cp:revision>
  <dcterms:created xsi:type="dcterms:W3CDTF">2015-05-16T15:08:13Z</dcterms:created>
  <dcterms:modified xsi:type="dcterms:W3CDTF">2015-05-17T12:10:34Z</dcterms:modified>
</cp:coreProperties>
</file>